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55"/>
  </p:notesMasterIdLst>
  <p:handoutMasterIdLst>
    <p:handoutMasterId r:id="rId56"/>
  </p:handoutMasterIdLst>
  <p:sldIdLst>
    <p:sldId id="256" r:id="rId3"/>
    <p:sldId id="597" r:id="rId4"/>
    <p:sldId id="598" r:id="rId5"/>
    <p:sldId id="545" r:id="rId6"/>
    <p:sldId id="544" r:id="rId7"/>
    <p:sldId id="525" r:id="rId8"/>
    <p:sldId id="640" r:id="rId9"/>
    <p:sldId id="641" r:id="rId10"/>
    <p:sldId id="585" r:id="rId11"/>
    <p:sldId id="586" r:id="rId12"/>
    <p:sldId id="588" r:id="rId13"/>
    <p:sldId id="587" r:id="rId14"/>
    <p:sldId id="600" r:id="rId15"/>
    <p:sldId id="348" r:id="rId16"/>
    <p:sldId id="620" r:id="rId17"/>
    <p:sldId id="595" r:id="rId18"/>
    <p:sldId id="590" r:id="rId19"/>
    <p:sldId id="602" r:id="rId20"/>
    <p:sldId id="603" r:id="rId21"/>
    <p:sldId id="611" r:id="rId22"/>
    <p:sldId id="617" r:id="rId23"/>
    <p:sldId id="618" r:id="rId24"/>
    <p:sldId id="610" r:id="rId25"/>
    <p:sldId id="591" r:id="rId26"/>
    <p:sldId id="612" r:id="rId27"/>
    <p:sldId id="613" r:id="rId28"/>
    <p:sldId id="615" r:id="rId29"/>
    <p:sldId id="616" r:id="rId30"/>
    <p:sldId id="596" r:id="rId31"/>
    <p:sldId id="621" r:id="rId32"/>
    <p:sldId id="571" r:id="rId33"/>
    <p:sldId id="626" r:id="rId34"/>
    <p:sldId id="627" r:id="rId35"/>
    <p:sldId id="622" r:id="rId36"/>
    <p:sldId id="614" r:id="rId37"/>
    <p:sldId id="623" r:id="rId38"/>
    <p:sldId id="652" r:id="rId39"/>
    <p:sldId id="625" r:id="rId40"/>
    <p:sldId id="631" r:id="rId41"/>
    <p:sldId id="632" r:id="rId42"/>
    <p:sldId id="633" r:id="rId43"/>
    <p:sldId id="637" r:id="rId44"/>
    <p:sldId id="638" r:id="rId45"/>
    <p:sldId id="649" r:id="rId46"/>
    <p:sldId id="650" r:id="rId47"/>
    <p:sldId id="636" r:id="rId48"/>
    <p:sldId id="471" r:id="rId49"/>
    <p:sldId id="651" r:id="rId50"/>
    <p:sldId id="607" r:id="rId51"/>
    <p:sldId id="550" r:id="rId52"/>
    <p:sldId id="551" r:id="rId53"/>
    <p:sldId id="554" r:id="rId54"/>
  </p:sldIdLst>
  <p:sldSz cx="9144000" cy="6858000" type="screen4x3"/>
  <p:notesSz cx="9926638" cy="67976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3333FF"/>
    <a:srgbClr val="A365D1"/>
    <a:srgbClr val="CC3399"/>
    <a:srgbClr val="8D42C6"/>
    <a:srgbClr val="FF9933"/>
    <a:srgbClr val="FFCC00"/>
    <a:srgbClr val="33CC33"/>
    <a:srgbClr val="FF00FF"/>
    <a:srgbClr val="02F2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58" autoAdjust="0"/>
    <p:restoredTop sz="88520" autoAdjust="0"/>
  </p:normalViewPr>
  <p:slideViewPr>
    <p:cSldViewPr snapToGrid="0">
      <p:cViewPr varScale="1">
        <p:scale>
          <a:sx n="86" d="100"/>
          <a:sy n="86" d="100"/>
        </p:scale>
        <p:origin x="1314" y="78"/>
      </p:cViewPr>
      <p:guideLst>
        <p:guide orient="horz" pos="2160"/>
        <p:guide pos="2880"/>
      </p:guideLst>
    </p:cSldViewPr>
  </p:slideViewPr>
  <p:outlineViewPr>
    <p:cViewPr>
      <p:scale>
        <a:sx n="33" d="100"/>
        <a:sy n="33" d="100"/>
      </p:scale>
      <p:origin x="0" y="-1524"/>
    </p:cViewPr>
  </p:outlineViewPr>
  <p:notesTextViewPr>
    <p:cViewPr>
      <p:scale>
        <a:sx n="3" d="2"/>
        <a:sy n="3" d="2"/>
      </p:scale>
      <p:origin x="0" y="0"/>
    </p:cViewPr>
  </p:notesTextViewPr>
  <p:sorterViewPr>
    <p:cViewPr>
      <p:scale>
        <a:sx n="100" d="100"/>
        <a:sy n="100" d="100"/>
      </p:scale>
      <p:origin x="0" y="-14172"/>
    </p:cViewPr>
  </p:sorterViewPr>
  <p:notesViewPr>
    <p:cSldViewPr snapToGrid="0">
      <p:cViewPr varScale="1">
        <p:scale>
          <a:sx n="75" d="100"/>
          <a:sy n="75" d="100"/>
        </p:scale>
        <p:origin x="1444"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78E9E84A-ACC4-4457-AD45-5F4E868024D5}" type="datetimeFigureOut">
              <a:rPr kumimoji="1" lang="ja-JP" altLang="en-US" smtClean="0"/>
              <a:t>2021/9/23</a:t>
            </a:fld>
            <a:endParaRPr kumimoji="1" lang="ja-JP" altLang="en-US"/>
          </a:p>
        </p:txBody>
      </p:sp>
      <p:sp>
        <p:nvSpPr>
          <p:cNvPr id="4" name="フッター プレースホルダー 3"/>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A19F5218-0B25-4CB5-A3C4-EDBB8E3716CA}" type="slidenum">
              <a:rPr kumimoji="1" lang="ja-JP" altLang="en-US" smtClean="0"/>
              <a:t>‹#›</a:t>
            </a:fld>
            <a:endParaRPr kumimoji="1" lang="ja-JP" altLang="en-US"/>
          </a:p>
        </p:txBody>
      </p:sp>
    </p:spTree>
    <p:extLst>
      <p:ext uri="{BB962C8B-B14F-4D97-AF65-F5344CB8AC3E}">
        <p14:creationId xmlns:p14="http://schemas.microsoft.com/office/powerpoint/2010/main" val="359927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F69F1254-DC1C-470B-A343-44310D34B612}" type="datetimeFigureOut">
              <a:rPr kumimoji="1" lang="ja-JP" altLang="en-US" smtClean="0"/>
              <a:t>2021/9/23</a:t>
            </a:fld>
            <a:endParaRPr kumimoji="1" lang="ja-JP" altLang="en-US"/>
          </a:p>
        </p:txBody>
      </p:sp>
      <p:sp>
        <p:nvSpPr>
          <p:cNvPr id="4" name="スライド イメージ プレースホルダー 3"/>
          <p:cNvSpPr>
            <a:spLocks noGrp="1" noRot="1" noChangeAspect="1"/>
          </p:cNvSpPr>
          <p:nvPr>
            <p:ph type="sldImg" idx="2"/>
          </p:nvPr>
        </p:nvSpPr>
        <p:spPr>
          <a:xfrm>
            <a:off x="3433763" y="849313"/>
            <a:ext cx="3059112" cy="229393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81E28B47-4EEF-4308-89E6-A0B0D3F0FEFB}" type="slidenum">
              <a:rPr kumimoji="1" lang="ja-JP" altLang="en-US" smtClean="0"/>
              <a:t>‹#›</a:t>
            </a:fld>
            <a:endParaRPr kumimoji="1" lang="ja-JP" altLang="en-US"/>
          </a:p>
        </p:txBody>
      </p:sp>
    </p:spTree>
    <p:extLst>
      <p:ext uri="{BB962C8B-B14F-4D97-AF65-F5344CB8AC3E}">
        <p14:creationId xmlns:p14="http://schemas.microsoft.com/office/powerpoint/2010/main" val="292312042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1</a:t>
            </a:fld>
            <a:endParaRPr kumimoji="1" lang="ja-JP" altLang="en-US"/>
          </a:p>
        </p:txBody>
      </p:sp>
    </p:spTree>
    <p:extLst>
      <p:ext uri="{BB962C8B-B14F-4D97-AF65-F5344CB8AC3E}">
        <p14:creationId xmlns:p14="http://schemas.microsoft.com/office/powerpoint/2010/main" val="2823658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10</a:t>
            </a:fld>
            <a:endParaRPr kumimoji="1" lang="ja-JP" altLang="en-US"/>
          </a:p>
        </p:txBody>
      </p:sp>
    </p:spTree>
    <p:extLst>
      <p:ext uri="{BB962C8B-B14F-4D97-AF65-F5344CB8AC3E}">
        <p14:creationId xmlns:p14="http://schemas.microsoft.com/office/powerpoint/2010/main" val="2866974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11</a:t>
            </a:fld>
            <a:endParaRPr kumimoji="1" lang="ja-JP" altLang="en-US"/>
          </a:p>
        </p:txBody>
      </p:sp>
    </p:spTree>
    <p:extLst>
      <p:ext uri="{BB962C8B-B14F-4D97-AF65-F5344CB8AC3E}">
        <p14:creationId xmlns:p14="http://schemas.microsoft.com/office/powerpoint/2010/main" val="105150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12</a:t>
            </a:fld>
            <a:endParaRPr kumimoji="1" lang="ja-JP" altLang="en-US"/>
          </a:p>
        </p:txBody>
      </p:sp>
    </p:spTree>
    <p:extLst>
      <p:ext uri="{BB962C8B-B14F-4D97-AF65-F5344CB8AC3E}">
        <p14:creationId xmlns:p14="http://schemas.microsoft.com/office/powerpoint/2010/main" val="151171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13</a:t>
            </a:fld>
            <a:endParaRPr kumimoji="1" lang="ja-JP" altLang="en-US"/>
          </a:p>
        </p:txBody>
      </p:sp>
    </p:spTree>
    <p:extLst>
      <p:ext uri="{BB962C8B-B14F-4D97-AF65-F5344CB8AC3E}">
        <p14:creationId xmlns:p14="http://schemas.microsoft.com/office/powerpoint/2010/main" val="1578653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itchFamily="34" charset="0"/>
            </a:endParaRPr>
          </a:p>
        </p:txBody>
      </p:sp>
    </p:spTree>
    <p:extLst>
      <p:ext uri="{BB962C8B-B14F-4D97-AF65-F5344CB8AC3E}">
        <p14:creationId xmlns:p14="http://schemas.microsoft.com/office/powerpoint/2010/main" val="1216411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15</a:t>
            </a:fld>
            <a:endParaRPr kumimoji="1" lang="ja-JP" altLang="en-US"/>
          </a:p>
        </p:txBody>
      </p:sp>
    </p:spTree>
    <p:extLst>
      <p:ext uri="{BB962C8B-B14F-4D97-AF65-F5344CB8AC3E}">
        <p14:creationId xmlns:p14="http://schemas.microsoft.com/office/powerpoint/2010/main" val="815331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16</a:t>
            </a:fld>
            <a:endParaRPr kumimoji="1" lang="ja-JP" altLang="en-US"/>
          </a:p>
        </p:txBody>
      </p:sp>
    </p:spTree>
    <p:extLst>
      <p:ext uri="{BB962C8B-B14F-4D97-AF65-F5344CB8AC3E}">
        <p14:creationId xmlns:p14="http://schemas.microsoft.com/office/powerpoint/2010/main" val="579915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17</a:t>
            </a:fld>
            <a:endParaRPr kumimoji="1" lang="ja-JP" altLang="en-US"/>
          </a:p>
        </p:txBody>
      </p:sp>
    </p:spTree>
    <p:extLst>
      <p:ext uri="{BB962C8B-B14F-4D97-AF65-F5344CB8AC3E}">
        <p14:creationId xmlns:p14="http://schemas.microsoft.com/office/powerpoint/2010/main" val="1173188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18</a:t>
            </a:fld>
            <a:endParaRPr kumimoji="1" lang="ja-JP" altLang="en-US"/>
          </a:p>
        </p:txBody>
      </p:sp>
    </p:spTree>
    <p:extLst>
      <p:ext uri="{BB962C8B-B14F-4D97-AF65-F5344CB8AC3E}">
        <p14:creationId xmlns:p14="http://schemas.microsoft.com/office/powerpoint/2010/main" val="2916234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19</a:t>
            </a:fld>
            <a:endParaRPr kumimoji="1" lang="ja-JP" altLang="en-US"/>
          </a:p>
        </p:txBody>
      </p:sp>
    </p:spTree>
    <p:extLst>
      <p:ext uri="{BB962C8B-B14F-4D97-AF65-F5344CB8AC3E}">
        <p14:creationId xmlns:p14="http://schemas.microsoft.com/office/powerpoint/2010/main" val="1898423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2</a:t>
            </a:fld>
            <a:endParaRPr kumimoji="1" lang="ja-JP" altLang="en-US"/>
          </a:p>
        </p:txBody>
      </p:sp>
    </p:spTree>
    <p:extLst>
      <p:ext uri="{BB962C8B-B14F-4D97-AF65-F5344CB8AC3E}">
        <p14:creationId xmlns:p14="http://schemas.microsoft.com/office/powerpoint/2010/main" val="3049977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20</a:t>
            </a:fld>
            <a:endParaRPr kumimoji="1" lang="ja-JP" altLang="en-US"/>
          </a:p>
        </p:txBody>
      </p:sp>
    </p:spTree>
    <p:extLst>
      <p:ext uri="{BB962C8B-B14F-4D97-AF65-F5344CB8AC3E}">
        <p14:creationId xmlns:p14="http://schemas.microsoft.com/office/powerpoint/2010/main" val="4163304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21</a:t>
            </a:fld>
            <a:endParaRPr kumimoji="1" lang="ja-JP" altLang="en-US"/>
          </a:p>
        </p:txBody>
      </p:sp>
    </p:spTree>
    <p:extLst>
      <p:ext uri="{BB962C8B-B14F-4D97-AF65-F5344CB8AC3E}">
        <p14:creationId xmlns:p14="http://schemas.microsoft.com/office/powerpoint/2010/main" val="2190265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22</a:t>
            </a:fld>
            <a:endParaRPr kumimoji="1" lang="ja-JP" altLang="en-US"/>
          </a:p>
        </p:txBody>
      </p:sp>
    </p:spTree>
    <p:extLst>
      <p:ext uri="{BB962C8B-B14F-4D97-AF65-F5344CB8AC3E}">
        <p14:creationId xmlns:p14="http://schemas.microsoft.com/office/powerpoint/2010/main" val="2935242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23</a:t>
            </a:fld>
            <a:endParaRPr kumimoji="1" lang="ja-JP" altLang="en-US"/>
          </a:p>
        </p:txBody>
      </p:sp>
    </p:spTree>
    <p:extLst>
      <p:ext uri="{BB962C8B-B14F-4D97-AF65-F5344CB8AC3E}">
        <p14:creationId xmlns:p14="http://schemas.microsoft.com/office/powerpoint/2010/main" val="248778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25</a:t>
            </a:fld>
            <a:endParaRPr kumimoji="1" lang="ja-JP" altLang="en-US"/>
          </a:p>
        </p:txBody>
      </p:sp>
    </p:spTree>
    <p:extLst>
      <p:ext uri="{BB962C8B-B14F-4D97-AF65-F5344CB8AC3E}">
        <p14:creationId xmlns:p14="http://schemas.microsoft.com/office/powerpoint/2010/main" val="2180047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29</a:t>
            </a:fld>
            <a:endParaRPr kumimoji="1" lang="ja-JP" altLang="en-US"/>
          </a:p>
        </p:txBody>
      </p:sp>
    </p:spTree>
    <p:extLst>
      <p:ext uri="{BB962C8B-B14F-4D97-AF65-F5344CB8AC3E}">
        <p14:creationId xmlns:p14="http://schemas.microsoft.com/office/powerpoint/2010/main" val="3682725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30</a:t>
            </a:fld>
            <a:endParaRPr kumimoji="1" lang="ja-JP" altLang="en-US"/>
          </a:p>
        </p:txBody>
      </p:sp>
    </p:spTree>
    <p:extLst>
      <p:ext uri="{BB962C8B-B14F-4D97-AF65-F5344CB8AC3E}">
        <p14:creationId xmlns:p14="http://schemas.microsoft.com/office/powerpoint/2010/main" val="4127945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31</a:t>
            </a:fld>
            <a:endParaRPr kumimoji="1" lang="ja-JP" altLang="en-US"/>
          </a:p>
        </p:txBody>
      </p:sp>
    </p:spTree>
    <p:extLst>
      <p:ext uri="{BB962C8B-B14F-4D97-AF65-F5344CB8AC3E}">
        <p14:creationId xmlns:p14="http://schemas.microsoft.com/office/powerpoint/2010/main" val="1896237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32</a:t>
            </a:fld>
            <a:endParaRPr kumimoji="1" lang="ja-JP" altLang="en-US"/>
          </a:p>
        </p:txBody>
      </p:sp>
    </p:spTree>
    <p:extLst>
      <p:ext uri="{BB962C8B-B14F-4D97-AF65-F5344CB8AC3E}">
        <p14:creationId xmlns:p14="http://schemas.microsoft.com/office/powerpoint/2010/main" val="2413895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33</a:t>
            </a:fld>
            <a:endParaRPr kumimoji="1" lang="ja-JP" altLang="en-US"/>
          </a:p>
        </p:txBody>
      </p:sp>
    </p:spTree>
    <p:extLst>
      <p:ext uri="{BB962C8B-B14F-4D97-AF65-F5344CB8AC3E}">
        <p14:creationId xmlns:p14="http://schemas.microsoft.com/office/powerpoint/2010/main" val="2269504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3</a:t>
            </a:fld>
            <a:endParaRPr kumimoji="1" lang="ja-JP" altLang="en-US"/>
          </a:p>
        </p:txBody>
      </p:sp>
    </p:spTree>
    <p:extLst>
      <p:ext uri="{BB962C8B-B14F-4D97-AF65-F5344CB8AC3E}">
        <p14:creationId xmlns:p14="http://schemas.microsoft.com/office/powerpoint/2010/main" val="4057318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34</a:t>
            </a:fld>
            <a:endParaRPr kumimoji="1" lang="ja-JP" altLang="en-US"/>
          </a:p>
        </p:txBody>
      </p:sp>
    </p:spTree>
    <p:extLst>
      <p:ext uri="{BB962C8B-B14F-4D97-AF65-F5344CB8AC3E}">
        <p14:creationId xmlns:p14="http://schemas.microsoft.com/office/powerpoint/2010/main" val="2455603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35</a:t>
            </a:fld>
            <a:endParaRPr kumimoji="1" lang="ja-JP" altLang="en-US"/>
          </a:p>
        </p:txBody>
      </p:sp>
    </p:spTree>
    <p:extLst>
      <p:ext uri="{BB962C8B-B14F-4D97-AF65-F5344CB8AC3E}">
        <p14:creationId xmlns:p14="http://schemas.microsoft.com/office/powerpoint/2010/main" val="3789463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36</a:t>
            </a:fld>
            <a:endParaRPr kumimoji="1" lang="ja-JP" altLang="en-US"/>
          </a:p>
        </p:txBody>
      </p:sp>
    </p:spTree>
    <p:extLst>
      <p:ext uri="{BB962C8B-B14F-4D97-AF65-F5344CB8AC3E}">
        <p14:creationId xmlns:p14="http://schemas.microsoft.com/office/powerpoint/2010/main" val="4184105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37</a:t>
            </a:fld>
            <a:endParaRPr kumimoji="1" lang="ja-JP" altLang="en-US"/>
          </a:p>
        </p:txBody>
      </p:sp>
    </p:spTree>
    <p:extLst>
      <p:ext uri="{BB962C8B-B14F-4D97-AF65-F5344CB8AC3E}">
        <p14:creationId xmlns:p14="http://schemas.microsoft.com/office/powerpoint/2010/main" val="2703191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38</a:t>
            </a:fld>
            <a:endParaRPr kumimoji="1" lang="ja-JP" altLang="en-US"/>
          </a:p>
        </p:txBody>
      </p:sp>
    </p:spTree>
    <p:extLst>
      <p:ext uri="{BB962C8B-B14F-4D97-AF65-F5344CB8AC3E}">
        <p14:creationId xmlns:p14="http://schemas.microsoft.com/office/powerpoint/2010/main" val="1512850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39</a:t>
            </a:fld>
            <a:endParaRPr kumimoji="1" lang="ja-JP" altLang="en-US"/>
          </a:p>
        </p:txBody>
      </p:sp>
    </p:spTree>
    <p:extLst>
      <p:ext uri="{BB962C8B-B14F-4D97-AF65-F5344CB8AC3E}">
        <p14:creationId xmlns:p14="http://schemas.microsoft.com/office/powerpoint/2010/main" val="26369899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40</a:t>
            </a:fld>
            <a:endParaRPr kumimoji="1" lang="ja-JP" altLang="en-US"/>
          </a:p>
        </p:txBody>
      </p:sp>
    </p:spTree>
    <p:extLst>
      <p:ext uri="{BB962C8B-B14F-4D97-AF65-F5344CB8AC3E}">
        <p14:creationId xmlns:p14="http://schemas.microsoft.com/office/powerpoint/2010/main" val="3657542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41</a:t>
            </a:fld>
            <a:endParaRPr kumimoji="1" lang="ja-JP" altLang="en-US"/>
          </a:p>
        </p:txBody>
      </p:sp>
    </p:spTree>
    <p:extLst>
      <p:ext uri="{BB962C8B-B14F-4D97-AF65-F5344CB8AC3E}">
        <p14:creationId xmlns:p14="http://schemas.microsoft.com/office/powerpoint/2010/main" val="3713544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42</a:t>
            </a:fld>
            <a:endParaRPr kumimoji="1" lang="ja-JP" altLang="en-US"/>
          </a:p>
        </p:txBody>
      </p:sp>
    </p:spTree>
    <p:extLst>
      <p:ext uri="{BB962C8B-B14F-4D97-AF65-F5344CB8AC3E}">
        <p14:creationId xmlns:p14="http://schemas.microsoft.com/office/powerpoint/2010/main" val="31244317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43</a:t>
            </a:fld>
            <a:endParaRPr kumimoji="1" lang="ja-JP" altLang="en-US"/>
          </a:p>
        </p:txBody>
      </p:sp>
    </p:spTree>
    <p:extLst>
      <p:ext uri="{BB962C8B-B14F-4D97-AF65-F5344CB8AC3E}">
        <p14:creationId xmlns:p14="http://schemas.microsoft.com/office/powerpoint/2010/main" val="623069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4</a:t>
            </a:fld>
            <a:endParaRPr kumimoji="1" lang="ja-JP" altLang="en-US"/>
          </a:p>
        </p:txBody>
      </p:sp>
    </p:spTree>
    <p:extLst>
      <p:ext uri="{BB962C8B-B14F-4D97-AF65-F5344CB8AC3E}">
        <p14:creationId xmlns:p14="http://schemas.microsoft.com/office/powerpoint/2010/main" val="3784890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44</a:t>
            </a:fld>
            <a:endParaRPr kumimoji="1" lang="ja-JP" altLang="en-US"/>
          </a:p>
        </p:txBody>
      </p:sp>
    </p:spTree>
    <p:extLst>
      <p:ext uri="{BB962C8B-B14F-4D97-AF65-F5344CB8AC3E}">
        <p14:creationId xmlns:p14="http://schemas.microsoft.com/office/powerpoint/2010/main" val="1928273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45</a:t>
            </a:fld>
            <a:endParaRPr kumimoji="1" lang="ja-JP" altLang="en-US"/>
          </a:p>
        </p:txBody>
      </p:sp>
    </p:spTree>
    <p:extLst>
      <p:ext uri="{BB962C8B-B14F-4D97-AF65-F5344CB8AC3E}">
        <p14:creationId xmlns:p14="http://schemas.microsoft.com/office/powerpoint/2010/main" val="1683361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46</a:t>
            </a:fld>
            <a:endParaRPr kumimoji="1" lang="ja-JP" altLang="en-US"/>
          </a:p>
        </p:txBody>
      </p:sp>
    </p:spTree>
    <p:extLst>
      <p:ext uri="{BB962C8B-B14F-4D97-AF65-F5344CB8AC3E}">
        <p14:creationId xmlns:p14="http://schemas.microsoft.com/office/powerpoint/2010/main" val="1794469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47</a:t>
            </a:fld>
            <a:endParaRPr kumimoji="1" lang="ja-JP" altLang="en-US"/>
          </a:p>
        </p:txBody>
      </p:sp>
    </p:spTree>
    <p:extLst>
      <p:ext uri="{BB962C8B-B14F-4D97-AF65-F5344CB8AC3E}">
        <p14:creationId xmlns:p14="http://schemas.microsoft.com/office/powerpoint/2010/main" val="11163660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49</a:t>
            </a:fld>
            <a:endParaRPr kumimoji="1" lang="ja-JP" altLang="en-US"/>
          </a:p>
        </p:txBody>
      </p:sp>
    </p:spTree>
    <p:extLst>
      <p:ext uri="{BB962C8B-B14F-4D97-AF65-F5344CB8AC3E}">
        <p14:creationId xmlns:p14="http://schemas.microsoft.com/office/powerpoint/2010/main" val="3614011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5</a:t>
            </a:fld>
            <a:endParaRPr kumimoji="1" lang="ja-JP" altLang="en-US"/>
          </a:p>
        </p:txBody>
      </p:sp>
    </p:spTree>
    <p:extLst>
      <p:ext uri="{BB962C8B-B14F-4D97-AF65-F5344CB8AC3E}">
        <p14:creationId xmlns:p14="http://schemas.microsoft.com/office/powerpoint/2010/main" val="123354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6</a:t>
            </a:fld>
            <a:endParaRPr kumimoji="1" lang="ja-JP" altLang="en-US"/>
          </a:p>
        </p:txBody>
      </p:sp>
    </p:spTree>
    <p:extLst>
      <p:ext uri="{BB962C8B-B14F-4D97-AF65-F5344CB8AC3E}">
        <p14:creationId xmlns:p14="http://schemas.microsoft.com/office/powerpoint/2010/main" val="2436518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7</a:t>
            </a:fld>
            <a:endParaRPr kumimoji="1" lang="ja-JP" altLang="en-US"/>
          </a:p>
        </p:txBody>
      </p:sp>
    </p:spTree>
    <p:extLst>
      <p:ext uri="{BB962C8B-B14F-4D97-AF65-F5344CB8AC3E}">
        <p14:creationId xmlns:p14="http://schemas.microsoft.com/office/powerpoint/2010/main" val="3093082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8</a:t>
            </a:fld>
            <a:endParaRPr kumimoji="1" lang="ja-JP" altLang="en-US"/>
          </a:p>
        </p:txBody>
      </p:sp>
    </p:spTree>
    <p:extLst>
      <p:ext uri="{BB962C8B-B14F-4D97-AF65-F5344CB8AC3E}">
        <p14:creationId xmlns:p14="http://schemas.microsoft.com/office/powerpoint/2010/main" val="4076955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E28B47-4EEF-4308-89E6-A0B0D3F0FEFB}" type="slidenum">
              <a:rPr kumimoji="1" lang="ja-JP" altLang="en-US" smtClean="0"/>
              <a:t>9</a:t>
            </a:fld>
            <a:endParaRPr kumimoji="1" lang="ja-JP" altLang="en-US"/>
          </a:p>
        </p:txBody>
      </p:sp>
    </p:spTree>
    <p:extLst>
      <p:ext uri="{BB962C8B-B14F-4D97-AF65-F5344CB8AC3E}">
        <p14:creationId xmlns:p14="http://schemas.microsoft.com/office/powerpoint/2010/main" val="978435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45342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89075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14342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FE788F-6320-4D7F-A9CF-7C431780AEC6}" type="slidenum">
              <a:rPr kumimoji="1" lang="ja-JP" altLang="en-US" smtClean="0"/>
              <a:t>‹#›</a:t>
            </a:fld>
            <a:endParaRPr kumimoji="1" lang="ja-JP" altLang="en-US"/>
          </a:p>
        </p:txBody>
      </p:sp>
    </p:spTree>
    <p:extLst>
      <p:ext uri="{BB962C8B-B14F-4D97-AF65-F5344CB8AC3E}">
        <p14:creationId xmlns:p14="http://schemas.microsoft.com/office/powerpoint/2010/main" val="1303283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FE788F-6320-4D7F-A9CF-7C431780AEC6}" type="slidenum">
              <a:rPr kumimoji="1" lang="ja-JP" altLang="en-US" smtClean="0"/>
              <a:t>‹#›</a:t>
            </a:fld>
            <a:endParaRPr kumimoji="1" lang="ja-JP" altLang="en-US"/>
          </a:p>
        </p:txBody>
      </p:sp>
    </p:spTree>
    <p:extLst>
      <p:ext uri="{BB962C8B-B14F-4D97-AF65-F5344CB8AC3E}">
        <p14:creationId xmlns:p14="http://schemas.microsoft.com/office/powerpoint/2010/main" val="4097394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FE788F-6320-4D7F-A9CF-7C431780AEC6}" type="slidenum">
              <a:rPr kumimoji="1" lang="ja-JP" altLang="en-US" smtClean="0"/>
              <a:t>‹#›</a:t>
            </a:fld>
            <a:endParaRPr kumimoji="1" lang="ja-JP" altLang="en-US"/>
          </a:p>
        </p:txBody>
      </p:sp>
    </p:spTree>
    <p:extLst>
      <p:ext uri="{BB962C8B-B14F-4D97-AF65-F5344CB8AC3E}">
        <p14:creationId xmlns:p14="http://schemas.microsoft.com/office/powerpoint/2010/main" val="2307842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AFE788F-6320-4D7F-A9CF-7C431780AEC6}" type="slidenum">
              <a:rPr kumimoji="1" lang="ja-JP" altLang="en-US" smtClean="0"/>
              <a:t>‹#›</a:t>
            </a:fld>
            <a:endParaRPr kumimoji="1" lang="ja-JP" altLang="en-US"/>
          </a:p>
        </p:txBody>
      </p:sp>
    </p:spTree>
    <p:extLst>
      <p:ext uri="{BB962C8B-B14F-4D97-AF65-F5344CB8AC3E}">
        <p14:creationId xmlns:p14="http://schemas.microsoft.com/office/powerpoint/2010/main" val="1104616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AFE788F-6320-4D7F-A9CF-7C431780AEC6}" type="slidenum">
              <a:rPr kumimoji="1" lang="ja-JP" altLang="en-US" smtClean="0"/>
              <a:t>‹#›</a:t>
            </a:fld>
            <a:endParaRPr kumimoji="1" lang="ja-JP" altLang="en-US"/>
          </a:p>
        </p:txBody>
      </p:sp>
    </p:spTree>
    <p:extLst>
      <p:ext uri="{BB962C8B-B14F-4D97-AF65-F5344CB8AC3E}">
        <p14:creationId xmlns:p14="http://schemas.microsoft.com/office/powerpoint/2010/main" val="2048087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AFE788F-6320-4D7F-A9CF-7C431780AEC6}" type="slidenum">
              <a:rPr kumimoji="1" lang="ja-JP" altLang="en-US" smtClean="0"/>
              <a:t>‹#›</a:t>
            </a:fld>
            <a:endParaRPr kumimoji="1" lang="ja-JP" altLang="en-US"/>
          </a:p>
        </p:txBody>
      </p:sp>
    </p:spTree>
    <p:extLst>
      <p:ext uri="{BB962C8B-B14F-4D97-AF65-F5344CB8AC3E}">
        <p14:creationId xmlns:p14="http://schemas.microsoft.com/office/powerpoint/2010/main" val="1904910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AFE788F-6320-4D7F-A9CF-7C431780AEC6}" type="slidenum">
              <a:rPr kumimoji="1" lang="ja-JP" altLang="en-US" smtClean="0"/>
              <a:t>‹#›</a:t>
            </a:fld>
            <a:endParaRPr kumimoji="1" lang="ja-JP" altLang="en-US"/>
          </a:p>
        </p:txBody>
      </p:sp>
    </p:spTree>
    <p:extLst>
      <p:ext uri="{BB962C8B-B14F-4D97-AF65-F5344CB8AC3E}">
        <p14:creationId xmlns:p14="http://schemas.microsoft.com/office/powerpoint/2010/main" val="1486612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AFE788F-6320-4D7F-A9CF-7C431780AEC6}" type="slidenum">
              <a:rPr kumimoji="1" lang="ja-JP" altLang="en-US" smtClean="0"/>
              <a:t>‹#›</a:t>
            </a:fld>
            <a:endParaRPr kumimoji="1" lang="ja-JP" altLang="en-US"/>
          </a:p>
        </p:txBody>
      </p:sp>
    </p:spTree>
    <p:extLst>
      <p:ext uri="{BB962C8B-B14F-4D97-AF65-F5344CB8AC3E}">
        <p14:creationId xmlns:p14="http://schemas.microsoft.com/office/powerpoint/2010/main" val="630978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33343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AFE788F-6320-4D7F-A9CF-7C431780AEC6}" type="slidenum">
              <a:rPr kumimoji="1" lang="ja-JP" altLang="en-US" smtClean="0"/>
              <a:t>‹#›</a:t>
            </a:fld>
            <a:endParaRPr kumimoji="1" lang="ja-JP" altLang="en-US"/>
          </a:p>
        </p:txBody>
      </p:sp>
    </p:spTree>
    <p:extLst>
      <p:ext uri="{BB962C8B-B14F-4D97-AF65-F5344CB8AC3E}">
        <p14:creationId xmlns:p14="http://schemas.microsoft.com/office/powerpoint/2010/main" val="1800552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FE788F-6320-4D7F-A9CF-7C431780AEC6}" type="slidenum">
              <a:rPr kumimoji="1" lang="ja-JP" altLang="en-US" smtClean="0"/>
              <a:t>‹#›</a:t>
            </a:fld>
            <a:endParaRPr kumimoji="1" lang="ja-JP" altLang="en-US"/>
          </a:p>
        </p:txBody>
      </p:sp>
    </p:spTree>
    <p:extLst>
      <p:ext uri="{BB962C8B-B14F-4D97-AF65-F5344CB8AC3E}">
        <p14:creationId xmlns:p14="http://schemas.microsoft.com/office/powerpoint/2010/main" val="1103206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FE788F-6320-4D7F-A9CF-7C431780AEC6}" type="slidenum">
              <a:rPr kumimoji="1" lang="ja-JP" altLang="en-US" smtClean="0"/>
              <a:t>‹#›</a:t>
            </a:fld>
            <a:endParaRPr kumimoji="1" lang="ja-JP" altLang="en-US"/>
          </a:p>
        </p:txBody>
      </p:sp>
    </p:spTree>
    <p:extLst>
      <p:ext uri="{BB962C8B-B14F-4D97-AF65-F5344CB8AC3E}">
        <p14:creationId xmlns:p14="http://schemas.microsoft.com/office/powerpoint/2010/main" val="3404588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00680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6571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31412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4270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76721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08257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5224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BC934-5AE0-4735-867D-262AE2B281C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26624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E788F-6320-4D7F-A9CF-7C431780AEC6}" type="slidenum">
              <a:rPr kumimoji="1" lang="ja-JP" altLang="en-US" smtClean="0"/>
              <a:t>‹#›</a:t>
            </a:fld>
            <a:endParaRPr kumimoji="1" lang="ja-JP" altLang="en-US"/>
          </a:p>
        </p:txBody>
      </p:sp>
    </p:spTree>
    <p:extLst>
      <p:ext uri="{BB962C8B-B14F-4D97-AF65-F5344CB8AC3E}">
        <p14:creationId xmlns:p14="http://schemas.microsoft.com/office/powerpoint/2010/main" val="28295285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slide" Target="slide47.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slide" Target="slide3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slide" Target="slide36.xml"/><Relationship Id="rId4" Type="http://schemas.openxmlformats.org/officeDocument/2006/relationships/image" Target="../media/image25.emf"/></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slide" Target="slide36.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slide" Target="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3588833" y="5224015"/>
            <a:ext cx="4926517" cy="1510438"/>
          </a:xfrm>
        </p:spPr>
        <p:txBody>
          <a:bodyPr>
            <a:normAutofit fontScale="70000" lnSpcReduction="20000"/>
          </a:bodyPr>
          <a:lstStyle/>
          <a:p>
            <a:pPr algn="l">
              <a:lnSpc>
                <a:spcPct val="110000"/>
              </a:lnSpc>
            </a:pPr>
            <a:r>
              <a:rPr lang="ja-JP" altLang="en-US" sz="4600" dirty="0">
                <a:latin typeface="ＭＳ ゴシック" panose="020B0609070205080204" pitchFamily="49" charset="-128"/>
                <a:ea typeface="ＭＳ ゴシック" panose="020B0609070205080204" pitchFamily="49" charset="-128"/>
              </a:rPr>
              <a:t>伊藤久徳</a:t>
            </a:r>
          </a:p>
          <a:p>
            <a:pPr algn="l">
              <a:lnSpc>
                <a:spcPct val="110000"/>
              </a:lnSpc>
            </a:pPr>
            <a:r>
              <a:rPr lang="en-US" altLang="ja-JP" sz="3200" dirty="0">
                <a:latin typeface="ＭＳ ゴシック" panose="020B0609070205080204" pitchFamily="49" charset="-128"/>
                <a:ea typeface="ＭＳ ゴシック" panose="020B0609070205080204" pitchFamily="49" charset="-128"/>
              </a:rPr>
              <a:t>(</a:t>
            </a:r>
            <a:r>
              <a:rPr lang="ja-JP" altLang="en-US" sz="3200" dirty="0">
                <a:latin typeface="ＭＳ ゴシック" panose="020B0609070205080204" pitchFamily="49" charset="-128"/>
                <a:ea typeface="ＭＳ ゴシック" panose="020B0609070205080204" pitchFamily="49" charset="-128"/>
              </a:rPr>
              <a:t>九州大学名誉教授・気象学</a:t>
            </a:r>
            <a:r>
              <a:rPr lang="en-US" altLang="ja-JP" sz="3200" dirty="0">
                <a:latin typeface="ＭＳ ゴシック" panose="020B0609070205080204" pitchFamily="49" charset="-128"/>
                <a:ea typeface="ＭＳ ゴシック" panose="020B0609070205080204" pitchFamily="49" charset="-128"/>
              </a:rPr>
              <a:t>) </a:t>
            </a:r>
            <a:endParaRPr lang="ja-JP" altLang="en-US" sz="3200" dirty="0">
              <a:latin typeface="ＭＳ ゴシック" panose="020B0609070205080204" pitchFamily="49" charset="-128"/>
              <a:ea typeface="ＭＳ ゴシック" panose="020B0609070205080204" pitchFamily="49" charset="-128"/>
            </a:endParaRPr>
          </a:p>
          <a:p>
            <a:pPr>
              <a:lnSpc>
                <a:spcPct val="110000"/>
              </a:lnSpc>
            </a:pPr>
            <a:r>
              <a:rPr lang="en-US" altLang="ja-JP" sz="3400" dirty="0">
                <a:latin typeface="ＭＳ ゴシック" panose="020B0609070205080204" pitchFamily="49" charset="-128"/>
                <a:ea typeface="ＭＳ ゴシック" panose="020B0609070205080204" pitchFamily="49" charset="-128"/>
              </a:rPr>
              <a:t>2021</a:t>
            </a:r>
            <a:r>
              <a:rPr lang="ja-JP" altLang="en-US" sz="3400" dirty="0">
                <a:latin typeface="ＭＳ ゴシック" panose="020B0609070205080204" pitchFamily="49" charset="-128"/>
                <a:ea typeface="ＭＳ ゴシック" panose="020B0609070205080204" pitchFamily="49" charset="-128"/>
              </a:rPr>
              <a:t>年</a:t>
            </a:r>
            <a:r>
              <a:rPr lang="en-US" altLang="ja-JP" sz="3400" dirty="0">
                <a:latin typeface="ＭＳ ゴシック" panose="020B0609070205080204" pitchFamily="49" charset="-128"/>
                <a:ea typeface="ＭＳ ゴシック" panose="020B0609070205080204" pitchFamily="49" charset="-128"/>
              </a:rPr>
              <a:t>9</a:t>
            </a:r>
            <a:r>
              <a:rPr lang="ja-JP" altLang="en-US" sz="3400" dirty="0">
                <a:latin typeface="ＭＳ ゴシック" panose="020B0609070205080204" pitchFamily="49" charset="-128"/>
                <a:ea typeface="ＭＳ ゴシック" panose="020B0609070205080204" pitchFamily="49" charset="-128"/>
              </a:rPr>
              <a:t>月</a:t>
            </a:r>
            <a:r>
              <a:rPr lang="en-US" altLang="ja-JP" sz="3400" dirty="0">
                <a:latin typeface="ＭＳ ゴシック" panose="020B0609070205080204" pitchFamily="49" charset="-128"/>
                <a:ea typeface="ＭＳ ゴシック" panose="020B0609070205080204" pitchFamily="49" charset="-128"/>
              </a:rPr>
              <a:t>19</a:t>
            </a:r>
            <a:r>
              <a:rPr lang="ja-JP" altLang="en-US" sz="3400" dirty="0">
                <a:latin typeface="ＭＳ ゴシック" panose="020B0609070205080204" pitchFamily="49" charset="-128"/>
                <a:ea typeface="ＭＳ ゴシック" panose="020B0609070205080204" pitchFamily="49" charset="-128"/>
              </a:rPr>
              <a:t>日</a:t>
            </a:r>
          </a:p>
        </p:txBody>
      </p:sp>
      <p:sp>
        <p:nvSpPr>
          <p:cNvPr id="4" name="スライド番号プレースホルダー 3"/>
          <p:cNvSpPr>
            <a:spLocks noGrp="1"/>
          </p:cNvSpPr>
          <p:nvPr>
            <p:ph type="sldNum" sz="quarter" idx="12"/>
          </p:nvPr>
        </p:nvSpPr>
        <p:spPr/>
        <p:txBody>
          <a:bodyPr/>
          <a:lstStyle/>
          <a:p>
            <a:fld id="{5AFE788F-6320-4D7F-A9CF-7C431780AEC6}" type="slidenum">
              <a:rPr kumimoji="1" lang="ja-JP" altLang="en-US" smtClean="0"/>
              <a:t>1</a:t>
            </a:fld>
            <a:endParaRPr kumimoji="1" lang="ja-JP" altLang="en-US" dirty="0"/>
          </a:p>
        </p:txBody>
      </p:sp>
      <p:sp>
        <p:nvSpPr>
          <p:cNvPr id="5" name="テキスト ボックス 4"/>
          <p:cNvSpPr txBox="1"/>
          <p:nvPr/>
        </p:nvSpPr>
        <p:spPr>
          <a:xfrm>
            <a:off x="728259" y="273127"/>
            <a:ext cx="7308861" cy="646331"/>
          </a:xfrm>
          <a:prstGeom prst="rect">
            <a:avLst/>
          </a:prstGeom>
          <a:noFill/>
        </p:spPr>
        <p:txBody>
          <a:bodyPr wrap="square" rtlCol="0">
            <a:spAutoFit/>
          </a:bodyPr>
          <a:lstStyle/>
          <a:p>
            <a:r>
              <a:rPr kumimoji="1" lang="ja-JP" altLang="en-US" sz="3600" dirty="0"/>
              <a:t>日本科学者会議福岡支部講演会</a:t>
            </a:r>
          </a:p>
        </p:txBody>
      </p:sp>
      <p:sp>
        <p:nvSpPr>
          <p:cNvPr id="6" name="テキスト ボックス 5"/>
          <p:cNvSpPr txBox="1"/>
          <p:nvPr/>
        </p:nvSpPr>
        <p:spPr>
          <a:xfrm>
            <a:off x="577275" y="3079034"/>
            <a:ext cx="7401714" cy="2092881"/>
          </a:xfrm>
          <a:prstGeom prst="rect">
            <a:avLst/>
          </a:prstGeom>
          <a:noFill/>
        </p:spPr>
        <p:txBody>
          <a:bodyPr wrap="square" rtlCol="0">
            <a:spAutoFit/>
          </a:bodyPr>
          <a:lstStyle/>
          <a:p>
            <a:pPr marL="342900" indent="-342900">
              <a:buAutoNum type="arabicPeriod"/>
            </a:pPr>
            <a:r>
              <a:rPr kumimoji="1" lang="ja-JP" altLang="en-US" sz="2600" dirty="0"/>
              <a:t>私たちは今，気候危機の中にいる！</a:t>
            </a:r>
          </a:p>
          <a:p>
            <a:pPr marL="342900" indent="-342900">
              <a:buAutoNum type="arabicPeriod"/>
            </a:pPr>
            <a:r>
              <a:rPr kumimoji="1" lang="en-US" altLang="ja-JP" sz="2600" dirty="0"/>
              <a:t>IPCC</a:t>
            </a:r>
            <a:r>
              <a:rPr kumimoji="1" lang="ja-JP" altLang="en-US" sz="2600" dirty="0"/>
              <a:t>について</a:t>
            </a:r>
          </a:p>
          <a:p>
            <a:pPr marL="342900" indent="-342900">
              <a:buAutoNum type="arabicPeriod"/>
            </a:pPr>
            <a:r>
              <a:rPr kumimoji="1" lang="ja-JP" altLang="en-US" sz="2600" dirty="0"/>
              <a:t>気候変動の基礎知識</a:t>
            </a:r>
            <a:endParaRPr kumimoji="1" lang="en-US" altLang="ja-JP" sz="2600" dirty="0"/>
          </a:p>
          <a:p>
            <a:pPr marL="342900" indent="-342900">
              <a:buAutoNum type="arabicPeriod"/>
            </a:pPr>
            <a:r>
              <a:rPr kumimoji="1" lang="en-US" altLang="ja-JP" sz="2600" dirty="0"/>
              <a:t>IPCC</a:t>
            </a:r>
            <a:r>
              <a:rPr kumimoji="1" lang="ja-JP" altLang="en-US" sz="2600" dirty="0"/>
              <a:t>第</a:t>
            </a:r>
            <a:r>
              <a:rPr kumimoji="1" lang="en-US" altLang="ja-JP" sz="2600" dirty="0"/>
              <a:t>6</a:t>
            </a:r>
            <a:r>
              <a:rPr kumimoji="1" lang="ja-JP" altLang="en-US" sz="2600" dirty="0"/>
              <a:t>次評価報告書は何を述べているか？</a:t>
            </a:r>
          </a:p>
          <a:p>
            <a:r>
              <a:rPr lang="en-US" altLang="ja-JP" sz="2600" dirty="0"/>
              <a:t>5</a:t>
            </a:r>
            <a:r>
              <a:rPr kumimoji="1" lang="en-US" altLang="ja-JP" sz="2600" dirty="0"/>
              <a:t>. </a:t>
            </a:r>
            <a:r>
              <a:rPr kumimoji="1" lang="ja-JP" altLang="en-US" sz="2600" dirty="0"/>
              <a:t>「地球の非常事態」という捉え方</a:t>
            </a:r>
          </a:p>
        </p:txBody>
      </p:sp>
      <p:sp>
        <p:nvSpPr>
          <p:cNvPr id="17" name="Rectangle 2">
            <a:extLst>
              <a:ext uri="{FF2B5EF4-FFF2-40B4-BE49-F238E27FC236}">
                <a16:creationId xmlns:a16="http://schemas.microsoft.com/office/drawing/2014/main" id="{ADCE0E80-1A04-4815-A674-451E2B11C1A9}"/>
              </a:ext>
            </a:extLst>
          </p:cNvPr>
          <p:cNvSpPr>
            <a:spLocks noGrp="1" noChangeArrowheads="1"/>
          </p:cNvSpPr>
          <p:nvPr>
            <p:ph type="ctrTitle"/>
          </p:nvPr>
        </p:nvSpPr>
        <p:spPr bwMode="auto">
          <a:xfrm>
            <a:off x="1235617" y="900448"/>
            <a:ext cx="653255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ja-JP" sz="4400" b="0" i="0" u="none" strike="noStrike" cap="none" normalizeH="0" baseline="0" dirty="0">
                <a:ln>
                  <a:noFill/>
                </a:ln>
                <a:solidFill>
                  <a:schemeClr val="tx1"/>
                </a:solidFill>
                <a:effectLst/>
                <a:latin typeface="Arial Unicode MS"/>
              </a:rPr>
              <a:t>地球の非常事態としての</a:t>
            </a:r>
            <a:br>
              <a:rPr kumimoji="0" lang="ja-JP" altLang="en-US" sz="4400" b="0" i="0" u="none" strike="noStrike" cap="none" normalizeH="0" baseline="0" dirty="0">
                <a:ln>
                  <a:noFill/>
                </a:ln>
                <a:solidFill>
                  <a:schemeClr val="tx1"/>
                </a:solidFill>
                <a:effectLst/>
                <a:latin typeface="Arial Unicode MS"/>
              </a:rPr>
            </a:br>
            <a:r>
              <a:rPr kumimoji="0" lang="ja-JP" altLang="ja-JP" sz="4400" b="0" i="0" u="none" strike="noStrike" cap="none" normalizeH="0" baseline="0" dirty="0">
                <a:ln>
                  <a:noFill/>
                </a:ln>
                <a:solidFill>
                  <a:schemeClr val="tx1"/>
                </a:solidFill>
                <a:effectLst/>
                <a:latin typeface="Arial Unicode MS"/>
              </a:rPr>
              <a:t>気候危機の現段階</a:t>
            </a:r>
            <a:br>
              <a:rPr kumimoji="0" lang="ja-JP" altLang="en-US" sz="4800" b="0" i="0" u="none" strike="noStrike" cap="none" normalizeH="0" baseline="0" dirty="0">
                <a:ln>
                  <a:noFill/>
                </a:ln>
                <a:solidFill>
                  <a:schemeClr val="tx1"/>
                </a:solidFill>
                <a:effectLst/>
                <a:latin typeface="Arial Unicode MS"/>
              </a:rPr>
            </a:br>
            <a:r>
              <a:rPr kumimoji="0" lang="ja-JP" altLang="ja-JP" sz="4400" b="0" i="0" u="none" strike="noStrike" cap="none" normalizeH="0" baseline="0" dirty="0">
                <a:ln>
                  <a:noFill/>
                </a:ln>
                <a:solidFill>
                  <a:schemeClr val="tx1"/>
                </a:solidFill>
                <a:effectLst/>
                <a:latin typeface="Arial Unicode MS"/>
              </a:rPr>
              <a:t>—IPCC第6次</a:t>
            </a:r>
            <a:r>
              <a:rPr kumimoji="0" lang="ja-JP" altLang="en-US" sz="4400" b="0" i="0" u="none" strike="noStrike" cap="none" normalizeH="0" baseline="0" dirty="0">
                <a:ln>
                  <a:noFill/>
                </a:ln>
                <a:solidFill>
                  <a:srgbClr val="3333FF"/>
                </a:solidFill>
                <a:effectLst/>
                <a:latin typeface="Arial Unicode MS"/>
              </a:rPr>
              <a:t>評価</a:t>
            </a:r>
            <a:r>
              <a:rPr kumimoji="0" lang="ja-JP" altLang="ja-JP" sz="4400" b="0" i="0" u="none" strike="noStrike" cap="none" normalizeH="0" baseline="0" dirty="0">
                <a:ln>
                  <a:noFill/>
                </a:ln>
                <a:solidFill>
                  <a:schemeClr val="tx1"/>
                </a:solidFill>
                <a:effectLst/>
                <a:latin typeface="Arial Unicode MS"/>
              </a:rPr>
              <a:t>報告—</a:t>
            </a:r>
            <a:r>
              <a:rPr kumimoji="0" lang="ja-JP" altLang="ja-JP" sz="4400" b="0" i="0" u="none" strike="noStrike" cap="none" normalizeH="0" baseline="0" dirty="0">
                <a:ln>
                  <a:noFill/>
                </a:ln>
                <a:solidFill>
                  <a:schemeClr val="tx1"/>
                </a:solidFill>
                <a:effectLst/>
              </a:rPr>
              <a:t> </a:t>
            </a:r>
            <a:endParaRPr kumimoji="0" lang="ja-JP" altLang="ja-JP" sz="4400" b="0" i="0" u="none" strike="noStrike" cap="none" normalizeH="0" baseline="0" dirty="0">
              <a:ln>
                <a:noFill/>
              </a:ln>
              <a:solidFill>
                <a:schemeClr val="tx1"/>
              </a:solidFill>
              <a:effectLst/>
              <a:latin typeface="Arial" panose="020B0604020202020204" pitchFamily="34" charset="0"/>
            </a:endParaRPr>
          </a:p>
        </p:txBody>
      </p:sp>
      <p:sp>
        <p:nvSpPr>
          <p:cNvPr id="2" name="テキスト ボックス 1">
            <a:extLst>
              <a:ext uri="{FF2B5EF4-FFF2-40B4-BE49-F238E27FC236}">
                <a16:creationId xmlns:a16="http://schemas.microsoft.com/office/drawing/2014/main" id="{A5FB0195-DB48-421E-BC50-4A7701B28620}"/>
              </a:ext>
            </a:extLst>
          </p:cNvPr>
          <p:cNvSpPr txBox="1"/>
          <p:nvPr/>
        </p:nvSpPr>
        <p:spPr>
          <a:xfrm>
            <a:off x="5728770" y="2896298"/>
            <a:ext cx="3459296" cy="1446550"/>
          </a:xfrm>
          <a:prstGeom prst="rect">
            <a:avLst/>
          </a:prstGeom>
          <a:noFill/>
        </p:spPr>
        <p:txBody>
          <a:bodyPr wrap="square" rtlCol="0">
            <a:spAutoFit/>
          </a:bodyPr>
          <a:lstStyle/>
          <a:p>
            <a:r>
              <a:rPr kumimoji="1" lang="ja-JP" altLang="en-US" sz="2200" dirty="0">
                <a:solidFill>
                  <a:srgbClr val="FF0000"/>
                </a:solidFill>
              </a:rPr>
              <a:t>・引用で単に</a:t>
            </a:r>
            <a:r>
              <a:rPr kumimoji="1" lang="en-US" altLang="ja-JP" sz="2200" dirty="0">
                <a:solidFill>
                  <a:srgbClr val="FF0000"/>
                </a:solidFill>
              </a:rPr>
              <a:t>Fig. </a:t>
            </a:r>
            <a:r>
              <a:rPr kumimoji="1" lang="ja-JP" altLang="en-US" sz="2200" dirty="0">
                <a:solidFill>
                  <a:srgbClr val="FF0000"/>
                </a:solidFill>
              </a:rPr>
              <a:t>～は第</a:t>
            </a:r>
            <a:r>
              <a:rPr kumimoji="1" lang="en-US" altLang="ja-JP" sz="2200" dirty="0">
                <a:solidFill>
                  <a:srgbClr val="FF0000"/>
                </a:solidFill>
              </a:rPr>
              <a:t>6</a:t>
            </a:r>
            <a:r>
              <a:rPr kumimoji="1" lang="ja-JP" altLang="en-US" sz="2200" dirty="0">
                <a:solidFill>
                  <a:srgbClr val="FF0000"/>
                </a:solidFill>
              </a:rPr>
              <a:t>次</a:t>
            </a:r>
          </a:p>
          <a:p>
            <a:r>
              <a:rPr kumimoji="1" lang="ja-JP" altLang="en-US" sz="2200" dirty="0">
                <a:solidFill>
                  <a:srgbClr val="FF0000"/>
                </a:solidFill>
              </a:rPr>
              <a:t>　評価報告書よりの引用</a:t>
            </a:r>
            <a:endParaRPr kumimoji="1" lang="en-US" altLang="ja-JP" sz="2200" dirty="0">
              <a:solidFill>
                <a:srgbClr val="FF0000"/>
              </a:solidFill>
            </a:endParaRPr>
          </a:p>
          <a:p>
            <a:r>
              <a:rPr kumimoji="1" lang="ja-JP" altLang="en-US" sz="2200" dirty="0">
                <a:solidFill>
                  <a:srgbClr val="FF0000"/>
                </a:solidFill>
              </a:rPr>
              <a:t>・</a:t>
            </a:r>
            <a:r>
              <a:rPr kumimoji="1" lang="en-US" altLang="ja-JP" sz="2200" dirty="0">
                <a:solidFill>
                  <a:srgbClr val="FF0000"/>
                </a:solidFill>
              </a:rPr>
              <a:t>CO</a:t>
            </a:r>
            <a:r>
              <a:rPr kumimoji="1" lang="en-US" altLang="ja-JP" sz="2800" baseline="-25000" dirty="0">
                <a:solidFill>
                  <a:srgbClr val="FF0000"/>
                </a:solidFill>
              </a:rPr>
              <a:t>2</a:t>
            </a:r>
            <a:r>
              <a:rPr kumimoji="1" lang="ja-JP" altLang="en-US" sz="2200" dirty="0">
                <a:solidFill>
                  <a:srgbClr val="FF0000"/>
                </a:solidFill>
              </a:rPr>
              <a:t>を</a:t>
            </a:r>
            <a:r>
              <a:rPr kumimoji="1" lang="en-US" altLang="ja-JP" sz="2200" dirty="0">
                <a:solidFill>
                  <a:srgbClr val="FF0000"/>
                </a:solidFill>
              </a:rPr>
              <a:t>CO2</a:t>
            </a:r>
            <a:r>
              <a:rPr kumimoji="1" lang="ja-JP" altLang="en-US" sz="2200" dirty="0">
                <a:solidFill>
                  <a:srgbClr val="FF0000"/>
                </a:solidFill>
              </a:rPr>
              <a:t>と書いていると　</a:t>
            </a:r>
          </a:p>
          <a:p>
            <a:r>
              <a:rPr kumimoji="1" lang="ja-JP" altLang="en-US" sz="2200" dirty="0">
                <a:solidFill>
                  <a:srgbClr val="FF0000"/>
                </a:solidFill>
              </a:rPr>
              <a:t>　ころがある</a:t>
            </a:r>
          </a:p>
        </p:txBody>
      </p:sp>
      <p:sp>
        <p:nvSpPr>
          <p:cNvPr id="7" name="Rectangle 1">
            <a:extLst>
              <a:ext uri="{FF2B5EF4-FFF2-40B4-BE49-F238E27FC236}">
                <a16:creationId xmlns:a16="http://schemas.microsoft.com/office/drawing/2014/main" id="{570E935A-E39D-43E5-8032-F1F93EDD4CDF}"/>
              </a:ext>
            </a:extLst>
          </p:cNvPr>
          <p:cNvSpPr>
            <a:spLocks noChangeArrowheads="1"/>
          </p:cNvSpPr>
          <p:nvPr/>
        </p:nvSpPr>
        <p:spPr bwMode="auto">
          <a:xfrm>
            <a:off x="529935" y="5338316"/>
            <a:ext cx="282632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0" i="0" u="none" strike="noStrike" cap="none" normalizeH="0" baseline="0" dirty="0">
                <a:ln>
                  <a:noFill/>
                </a:ln>
                <a:solidFill>
                  <a:schemeClr val="tx1"/>
                </a:solidFill>
                <a:effectLst/>
                <a:latin typeface="Arial Unicode MS"/>
              </a:rPr>
              <a:t>「</a:t>
            </a:r>
            <a:r>
              <a:rPr kumimoji="0" lang="ja-JP" altLang="ja-JP" sz="2400" b="0" i="0" u="none" strike="noStrike" cap="none" normalizeH="0" baseline="0" dirty="0">
                <a:ln>
                  <a:noFill/>
                </a:ln>
                <a:solidFill>
                  <a:schemeClr val="tx1"/>
                </a:solidFill>
                <a:effectLst/>
                <a:latin typeface="Arial Unicode MS"/>
              </a:rPr>
              <a:t>何をなすべきか</a:t>
            </a:r>
            <a:r>
              <a:rPr kumimoji="0" lang="ja-JP" altLang="en-US" sz="2400" b="0" i="0" u="none" strike="noStrike" cap="none" normalizeH="0" baseline="0" dirty="0">
                <a:ln>
                  <a:noFill/>
                </a:ln>
                <a:solidFill>
                  <a:schemeClr val="tx1"/>
                </a:solidFill>
                <a:effectLst/>
                <a:latin typeface="Arial Unicode MS"/>
              </a:rPr>
              <a:t>」は議論のなかで</a:t>
            </a:r>
            <a:r>
              <a:rPr kumimoji="0" lang="ja-JP" altLang="ja-JP" sz="2400" b="0" i="0" u="none" strike="noStrike" cap="none" normalizeH="0" baseline="0" dirty="0">
                <a:ln>
                  <a:noFill/>
                </a:ln>
                <a:solidFill>
                  <a:schemeClr val="tx1"/>
                </a:solidFill>
                <a:effectLst/>
              </a:rPr>
              <a:t> </a:t>
            </a:r>
            <a:endParaRPr kumimoji="0" lang="ja-JP" altLang="ja-JP"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3712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10</a:t>
            </a:fld>
            <a:endParaRPr lang="ja-JP" altLang="en-US">
              <a:solidFill>
                <a:prstClr val="black">
                  <a:tint val="75000"/>
                </a:prstClr>
              </a:solidFill>
            </a:endParaRPr>
          </a:p>
        </p:txBody>
      </p:sp>
      <p:sp>
        <p:nvSpPr>
          <p:cNvPr id="2" name="テキスト ボックス 1">
            <a:extLst>
              <a:ext uri="{FF2B5EF4-FFF2-40B4-BE49-F238E27FC236}">
                <a16:creationId xmlns:a16="http://schemas.microsoft.com/office/drawing/2014/main" id="{7BD927AC-78CC-43FB-8417-0AB8E537F4B1}"/>
              </a:ext>
            </a:extLst>
          </p:cNvPr>
          <p:cNvSpPr txBox="1"/>
          <p:nvPr/>
        </p:nvSpPr>
        <p:spPr>
          <a:xfrm>
            <a:off x="322118" y="135080"/>
            <a:ext cx="6876124" cy="3785652"/>
          </a:xfrm>
          <a:prstGeom prst="rect">
            <a:avLst/>
          </a:prstGeom>
          <a:noFill/>
        </p:spPr>
        <p:txBody>
          <a:bodyPr wrap="square" rtlCol="0">
            <a:spAutoFit/>
          </a:bodyPr>
          <a:lstStyle/>
          <a:p>
            <a:r>
              <a:rPr kumimoji="1" lang="ja-JP" altLang="en-US" sz="4000" dirty="0"/>
              <a:t>評価報告書　</a:t>
            </a:r>
          </a:p>
          <a:p>
            <a:r>
              <a:rPr kumimoji="1" lang="en-US" altLang="ja-JP" sz="4000" dirty="0">
                <a:solidFill>
                  <a:srgbClr val="FF0000"/>
                </a:solidFill>
              </a:rPr>
              <a:t>A</a:t>
            </a:r>
            <a:r>
              <a:rPr kumimoji="1" lang="en-US" altLang="ja-JP" sz="4000" dirty="0"/>
              <a:t>ssessment </a:t>
            </a:r>
            <a:r>
              <a:rPr kumimoji="1" lang="en-US" altLang="ja-JP" sz="4000" dirty="0">
                <a:solidFill>
                  <a:srgbClr val="FF0000"/>
                </a:solidFill>
              </a:rPr>
              <a:t>R</a:t>
            </a:r>
            <a:r>
              <a:rPr kumimoji="1" lang="en-US" altLang="ja-JP" sz="4000" dirty="0"/>
              <a:t>eport</a:t>
            </a:r>
            <a:r>
              <a:rPr kumimoji="1" lang="ja-JP" altLang="en-US" sz="4000" dirty="0"/>
              <a:t>　</a:t>
            </a:r>
          </a:p>
          <a:p>
            <a:r>
              <a:rPr kumimoji="1" lang="ja-JP" altLang="en-US" sz="3200" dirty="0"/>
              <a:t>第</a:t>
            </a:r>
            <a:r>
              <a:rPr kumimoji="1" lang="en-US" altLang="ja-JP" sz="3200" dirty="0"/>
              <a:t>1</a:t>
            </a:r>
            <a:r>
              <a:rPr kumimoji="1" lang="ja-JP" altLang="en-US" sz="3200" dirty="0"/>
              <a:t>次 </a:t>
            </a:r>
            <a:r>
              <a:rPr kumimoji="1" lang="en-US" altLang="ja-JP" sz="3200" dirty="0"/>
              <a:t>(FAR)</a:t>
            </a:r>
            <a:r>
              <a:rPr kumimoji="1" lang="ja-JP" altLang="en-US" sz="3200" dirty="0"/>
              <a:t>　　</a:t>
            </a:r>
            <a:r>
              <a:rPr kumimoji="1" lang="en-US" altLang="ja-JP" sz="3200" dirty="0"/>
              <a:t>1990</a:t>
            </a:r>
            <a:r>
              <a:rPr kumimoji="1" lang="ja-JP" altLang="en-US" sz="3200" dirty="0"/>
              <a:t>年　　　</a:t>
            </a:r>
            <a:r>
              <a:rPr kumimoji="1" lang="en-US" altLang="ja-JP" sz="3200" dirty="0"/>
              <a:t>414</a:t>
            </a:r>
            <a:r>
              <a:rPr kumimoji="1" lang="ja-JP" altLang="en-US" sz="3200" dirty="0"/>
              <a:t>ページ</a:t>
            </a:r>
          </a:p>
          <a:p>
            <a:r>
              <a:rPr kumimoji="1" lang="ja-JP" altLang="en-US" sz="3200" dirty="0"/>
              <a:t>第</a:t>
            </a:r>
            <a:r>
              <a:rPr kumimoji="1" lang="en-US" altLang="ja-JP" sz="3200" dirty="0"/>
              <a:t>2</a:t>
            </a:r>
            <a:r>
              <a:rPr kumimoji="1" lang="ja-JP" altLang="en-US" sz="3200" dirty="0"/>
              <a:t>次 </a:t>
            </a:r>
            <a:r>
              <a:rPr kumimoji="1" lang="en-US" altLang="ja-JP" sz="3200" dirty="0"/>
              <a:t>(SAR)</a:t>
            </a:r>
            <a:r>
              <a:rPr kumimoji="1" lang="ja-JP" altLang="en-US" sz="3200" dirty="0"/>
              <a:t>　　</a:t>
            </a:r>
            <a:r>
              <a:rPr kumimoji="1" lang="en-US" altLang="ja-JP" sz="3200" dirty="0"/>
              <a:t>1995</a:t>
            </a:r>
            <a:r>
              <a:rPr kumimoji="1" lang="ja-JP" altLang="en-US" sz="3200" dirty="0"/>
              <a:t>年　　　</a:t>
            </a:r>
            <a:r>
              <a:rPr kumimoji="1" lang="en-US" altLang="ja-JP" sz="3200" dirty="0"/>
              <a:t>588</a:t>
            </a:r>
            <a:r>
              <a:rPr kumimoji="1" lang="ja-JP" altLang="en-US" sz="3200" dirty="0"/>
              <a:t>ページ</a:t>
            </a:r>
            <a:endParaRPr kumimoji="1" lang="en-US" altLang="ja-JP" sz="3200" dirty="0"/>
          </a:p>
          <a:p>
            <a:r>
              <a:rPr kumimoji="1" lang="ja-JP" altLang="en-US" sz="3200" dirty="0"/>
              <a:t>第</a:t>
            </a:r>
            <a:r>
              <a:rPr kumimoji="1" lang="en-US" altLang="ja-JP" sz="3200" dirty="0"/>
              <a:t>3</a:t>
            </a:r>
            <a:r>
              <a:rPr kumimoji="1" lang="ja-JP" altLang="en-US" sz="3200" dirty="0"/>
              <a:t>次 </a:t>
            </a:r>
            <a:r>
              <a:rPr kumimoji="1" lang="en-US" altLang="ja-JP" sz="3200" dirty="0"/>
              <a:t>(TAR)</a:t>
            </a:r>
            <a:r>
              <a:rPr kumimoji="1" lang="ja-JP" altLang="en-US" sz="3200" dirty="0"/>
              <a:t>　　</a:t>
            </a:r>
            <a:r>
              <a:rPr kumimoji="1" lang="en-US" altLang="ja-JP" sz="3200" dirty="0"/>
              <a:t>2001</a:t>
            </a:r>
            <a:r>
              <a:rPr kumimoji="1" lang="ja-JP" altLang="en-US" sz="3200" dirty="0"/>
              <a:t>年　　　</a:t>
            </a:r>
            <a:r>
              <a:rPr kumimoji="1" lang="en-US" altLang="ja-JP" sz="3200" dirty="0"/>
              <a:t>893</a:t>
            </a:r>
            <a:r>
              <a:rPr kumimoji="1" lang="ja-JP" altLang="en-US" sz="3200" dirty="0"/>
              <a:t>ページ</a:t>
            </a:r>
          </a:p>
          <a:p>
            <a:r>
              <a:rPr kumimoji="1" lang="ja-JP" altLang="en-US" sz="3200" dirty="0"/>
              <a:t>第</a:t>
            </a:r>
            <a:r>
              <a:rPr kumimoji="1" lang="en-US" altLang="ja-JP" sz="3200" dirty="0"/>
              <a:t>4</a:t>
            </a:r>
            <a:r>
              <a:rPr kumimoji="1" lang="ja-JP" altLang="en-US" sz="3200" dirty="0"/>
              <a:t>次 </a:t>
            </a:r>
            <a:r>
              <a:rPr kumimoji="1" lang="en-US" altLang="ja-JP" sz="3200" dirty="0"/>
              <a:t>(AR4)</a:t>
            </a:r>
            <a:r>
              <a:rPr kumimoji="1" lang="ja-JP" altLang="en-US" sz="3200" dirty="0"/>
              <a:t>　　</a:t>
            </a:r>
            <a:r>
              <a:rPr kumimoji="1" lang="en-US" altLang="ja-JP" sz="3200" dirty="0"/>
              <a:t>2007</a:t>
            </a:r>
            <a:r>
              <a:rPr kumimoji="1" lang="ja-JP" altLang="en-US" sz="3200" dirty="0"/>
              <a:t>年　　 </a:t>
            </a:r>
            <a:r>
              <a:rPr kumimoji="1" lang="en-US" altLang="ja-JP" sz="3200" dirty="0"/>
              <a:t>1007</a:t>
            </a:r>
            <a:r>
              <a:rPr kumimoji="1" lang="ja-JP" altLang="en-US" sz="3200" dirty="0"/>
              <a:t>ページ</a:t>
            </a:r>
          </a:p>
          <a:p>
            <a:r>
              <a:rPr kumimoji="1" lang="ja-JP" altLang="en-US" sz="3200" dirty="0"/>
              <a:t>第</a:t>
            </a:r>
            <a:r>
              <a:rPr kumimoji="1" lang="en-US" altLang="ja-JP" sz="3200" dirty="0"/>
              <a:t>5</a:t>
            </a:r>
            <a:r>
              <a:rPr kumimoji="1" lang="ja-JP" altLang="en-US" sz="3200" dirty="0"/>
              <a:t>次 </a:t>
            </a:r>
            <a:r>
              <a:rPr kumimoji="1" lang="en-US" altLang="ja-JP" sz="3200" dirty="0"/>
              <a:t>(AR5)</a:t>
            </a:r>
            <a:r>
              <a:rPr kumimoji="1" lang="ja-JP" altLang="en-US" sz="3200" dirty="0"/>
              <a:t>　　</a:t>
            </a:r>
            <a:r>
              <a:rPr kumimoji="1" lang="en-US" altLang="ja-JP" sz="3200" dirty="0"/>
              <a:t>2013,14</a:t>
            </a:r>
            <a:r>
              <a:rPr kumimoji="1" lang="ja-JP" altLang="en-US" sz="3200" dirty="0"/>
              <a:t>年  </a:t>
            </a:r>
            <a:r>
              <a:rPr kumimoji="1" lang="en-US" altLang="ja-JP" sz="3200" dirty="0"/>
              <a:t>1552</a:t>
            </a:r>
            <a:r>
              <a:rPr kumimoji="1" lang="ja-JP" altLang="en-US" sz="3200" dirty="0"/>
              <a:t>ページ</a:t>
            </a:r>
          </a:p>
        </p:txBody>
      </p:sp>
      <p:pic>
        <p:nvPicPr>
          <p:cNvPr id="8" name="図 7">
            <a:extLst>
              <a:ext uri="{FF2B5EF4-FFF2-40B4-BE49-F238E27FC236}">
                <a16:creationId xmlns:a16="http://schemas.microsoft.com/office/drawing/2014/main" id="{2927984E-31FD-4A61-8B52-805A6130FC3E}"/>
              </a:ext>
            </a:extLst>
          </p:cNvPr>
          <p:cNvPicPr>
            <a:picLocks noChangeAspect="1"/>
          </p:cNvPicPr>
          <p:nvPr/>
        </p:nvPicPr>
        <p:blipFill>
          <a:blip r:embed="rId3"/>
          <a:stretch>
            <a:fillRect/>
          </a:stretch>
        </p:blipFill>
        <p:spPr>
          <a:xfrm>
            <a:off x="6907155" y="3845329"/>
            <a:ext cx="2160000" cy="2906666"/>
          </a:xfrm>
          <a:prstGeom prst="rect">
            <a:avLst/>
          </a:prstGeom>
        </p:spPr>
      </p:pic>
      <p:pic>
        <p:nvPicPr>
          <p:cNvPr id="10" name="図 9">
            <a:extLst>
              <a:ext uri="{FF2B5EF4-FFF2-40B4-BE49-F238E27FC236}">
                <a16:creationId xmlns:a16="http://schemas.microsoft.com/office/drawing/2014/main" id="{AC6C7AAD-B146-4AEC-8C7C-D77135B71213}"/>
              </a:ext>
            </a:extLst>
          </p:cNvPr>
          <p:cNvPicPr>
            <a:picLocks noChangeAspect="1"/>
          </p:cNvPicPr>
          <p:nvPr/>
        </p:nvPicPr>
        <p:blipFill>
          <a:blip r:embed="rId4"/>
          <a:stretch>
            <a:fillRect/>
          </a:stretch>
        </p:blipFill>
        <p:spPr>
          <a:xfrm>
            <a:off x="4655127" y="3923959"/>
            <a:ext cx="2160000" cy="2832361"/>
          </a:xfrm>
          <a:prstGeom prst="rect">
            <a:avLst/>
          </a:prstGeom>
        </p:spPr>
      </p:pic>
      <p:pic>
        <p:nvPicPr>
          <p:cNvPr id="12" name="図 11">
            <a:extLst>
              <a:ext uri="{FF2B5EF4-FFF2-40B4-BE49-F238E27FC236}">
                <a16:creationId xmlns:a16="http://schemas.microsoft.com/office/drawing/2014/main" id="{3AF54D98-2891-440D-A6E6-4CE52418CDC8}"/>
              </a:ext>
            </a:extLst>
          </p:cNvPr>
          <p:cNvPicPr>
            <a:picLocks noChangeAspect="1"/>
          </p:cNvPicPr>
          <p:nvPr/>
        </p:nvPicPr>
        <p:blipFill>
          <a:blip r:embed="rId5"/>
          <a:stretch>
            <a:fillRect/>
          </a:stretch>
        </p:blipFill>
        <p:spPr>
          <a:xfrm>
            <a:off x="2454532" y="3923689"/>
            <a:ext cx="2088000" cy="2860724"/>
          </a:xfrm>
          <a:prstGeom prst="rect">
            <a:avLst/>
          </a:prstGeom>
        </p:spPr>
      </p:pic>
      <p:pic>
        <p:nvPicPr>
          <p:cNvPr id="14" name="図 13">
            <a:extLst>
              <a:ext uri="{FF2B5EF4-FFF2-40B4-BE49-F238E27FC236}">
                <a16:creationId xmlns:a16="http://schemas.microsoft.com/office/drawing/2014/main" id="{C46C2C64-49BA-4A45-BF50-4BAC8F0BFC3B}"/>
              </a:ext>
            </a:extLst>
          </p:cNvPr>
          <p:cNvPicPr>
            <a:picLocks noChangeAspect="1"/>
          </p:cNvPicPr>
          <p:nvPr/>
        </p:nvPicPr>
        <p:blipFill>
          <a:blip r:embed="rId6"/>
          <a:stretch>
            <a:fillRect/>
          </a:stretch>
        </p:blipFill>
        <p:spPr>
          <a:xfrm>
            <a:off x="202257" y="3902423"/>
            <a:ext cx="2160000" cy="2907692"/>
          </a:xfrm>
          <a:prstGeom prst="rect">
            <a:avLst/>
          </a:prstGeom>
        </p:spPr>
      </p:pic>
      <p:pic>
        <p:nvPicPr>
          <p:cNvPr id="16" name="図 15">
            <a:extLst>
              <a:ext uri="{FF2B5EF4-FFF2-40B4-BE49-F238E27FC236}">
                <a16:creationId xmlns:a16="http://schemas.microsoft.com/office/drawing/2014/main" id="{288F7458-9C68-419A-9A79-5CCFDC5153ED}"/>
              </a:ext>
            </a:extLst>
          </p:cNvPr>
          <p:cNvPicPr>
            <a:picLocks noChangeAspect="1"/>
          </p:cNvPicPr>
          <p:nvPr/>
        </p:nvPicPr>
        <p:blipFill>
          <a:blip r:embed="rId7"/>
          <a:stretch>
            <a:fillRect/>
          </a:stretch>
        </p:blipFill>
        <p:spPr>
          <a:xfrm>
            <a:off x="6993119" y="72451"/>
            <a:ext cx="2160000" cy="3084706"/>
          </a:xfrm>
          <a:prstGeom prst="rect">
            <a:avLst/>
          </a:prstGeom>
        </p:spPr>
      </p:pic>
      <p:sp>
        <p:nvSpPr>
          <p:cNvPr id="18" name="テキスト ボックス 17">
            <a:extLst>
              <a:ext uri="{FF2B5EF4-FFF2-40B4-BE49-F238E27FC236}">
                <a16:creationId xmlns:a16="http://schemas.microsoft.com/office/drawing/2014/main" id="{E75482CD-BDCA-45B7-B67E-C165596B915E}"/>
              </a:ext>
            </a:extLst>
          </p:cNvPr>
          <p:cNvSpPr txBox="1"/>
          <p:nvPr/>
        </p:nvSpPr>
        <p:spPr>
          <a:xfrm>
            <a:off x="5060472" y="823252"/>
            <a:ext cx="1754655" cy="646331"/>
          </a:xfrm>
          <a:prstGeom prst="rect">
            <a:avLst/>
          </a:prstGeom>
          <a:noFill/>
        </p:spPr>
        <p:txBody>
          <a:bodyPr wrap="square">
            <a:spAutoFit/>
          </a:bodyPr>
          <a:lstStyle/>
          <a:p>
            <a:r>
              <a:rPr kumimoji="1" lang="en-US" altLang="ja-JP" sz="1800" dirty="0"/>
              <a:t>(WGI</a:t>
            </a:r>
            <a:r>
              <a:rPr kumimoji="1" lang="ja-JP" altLang="en-US" sz="1800" dirty="0"/>
              <a:t>の</a:t>
            </a:r>
            <a:r>
              <a:rPr kumimoji="1" lang="en-US" altLang="ja-JP" sz="1800" dirty="0"/>
              <a:t>AR</a:t>
            </a:r>
            <a:r>
              <a:rPr kumimoji="1" lang="ja-JP" altLang="en-US" sz="1800" dirty="0"/>
              <a:t>のページ数</a:t>
            </a:r>
            <a:r>
              <a:rPr kumimoji="1" lang="en-US" altLang="ja-JP" sz="1800" dirty="0"/>
              <a:t>)</a:t>
            </a:r>
          </a:p>
        </p:txBody>
      </p:sp>
    </p:spTree>
    <p:extLst>
      <p:ext uri="{BB962C8B-B14F-4D97-AF65-F5344CB8AC3E}">
        <p14:creationId xmlns:p14="http://schemas.microsoft.com/office/powerpoint/2010/main" val="3172828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11</a:t>
            </a:fld>
            <a:endParaRPr lang="ja-JP" altLang="en-US">
              <a:solidFill>
                <a:prstClr val="black">
                  <a:tint val="75000"/>
                </a:prstClr>
              </a:solidFill>
            </a:endParaRPr>
          </a:p>
        </p:txBody>
      </p:sp>
      <p:pic>
        <p:nvPicPr>
          <p:cNvPr id="3" name="図 2">
            <a:extLst>
              <a:ext uri="{FF2B5EF4-FFF2-40B4-BE49-F238E27FC236}">
                <a16:creationId xmlns:a16="http://schemas.microsoft.com/office/drawing/2014/main" id="{F5428E76-321A-4BC0-9C0E-1BD27C497875}"/>
              </a:ext>
            </a:extLst>
          </p:cNvPr>
          <p:cNvPicPr>
            <a:picLocks noChangeAspect="1"/>
          </p:cNvPicPr>
          <p:nvPr/>
        </p:nvPicPr>
        <p:blipFill>
          <a:blip r:embed="rId3"/>
          <a:stretch>
            <a:fillRect/>
          </a:stretch>
        </p:blipFill>
        <p:spPr>
          <a:xfrm>
            <a:off x="914969" y="1682613"/>
            <a:ext cx="2419048" cy="3127619"/>
          </a:xfrm>
          <a:prstGeom prst="rect">
            <a:avLst/>
          </a:prstGeom>
        </p:spPr>
      </p:pic>
      <p:sp>
        <p:nvSpPr>
          <p:cNvPr id="5" name="テキスト ボックス 4">
            <a:extLst>
              <a:ext uri="{FF2B5EF4-FFF2-40B4-BE49-F238E27FC236}">
                <a16:creationId xmlns:a16="http://schemas.microsoft.com/office/drawing/2014/main" id="{0A035057-9285-4F26-9621-DC42248A1A16}"/>
              </a:ext>
            </a:extLst>
          </p:cNvPr>
          <p:cNvSpPr txBox="1"/>
          <p:nvPr/>
        </p:nvSpPr>
        <p:spPr>
          <a:xfrm>
            <a:off x="178902" y="848621"/>
            <a:ext cx="8611058" cy="646331"/>
          </a:xfrm>
          <a:prstGeom prst="rect">
            <a:avLst/>
          </a:prstGeom>
          <a:noFill/>
        </p:spPr>
        <p:txBody>
          <a:bodyPr wrap="square">
            <a:spAutoFit/>
          </a:bodyPr>
          <a:lstStyle/>
          <a:p>
            <a:r>
              <a:rPr kumimoji="1" lang="ja-JP" altLang="en-US" sz="3600" dirty="0"/>
              <a:t>第</a:t>
            </a:r>
            <a:r>
              <a:rPr kumimoji="1" lang="en-US" altLang="ja-JP" sz="3600" dirty="0"/>
              <a:t>6</a:t>
            </a:r>
            <a:r>
              <a:rPr kumimoji="1" lang="ja-JP" altLang="en-US" sz="3600" dirty="0"/>
              <a:t>次 </a:t>
            </a:r>
            <a:r>
              <a:rPr kumimoji="1" lang="en-US" altLang="ja-JP" sz="3600" dirty="0"/>
              <a:t>(AR6)</a:t>
            </a:r>
            <a:r>
              <a:rPr kumimoji="1" lang="ja-JP" altLang="en-US" sz="3600" dirty="0"/>
              <a:t>　</a:t>
            </a:r>
            <a:r>
              <a:rPr kumimoji="1" lang="en-US" altLang="ja-JP" sz="3600" dirty="0"/>
              <a:t>2021, 22</a:t>
            </a:r>
            <a:r>
              <a:rPr kumimoji="1" lang="ja-JP" altLang="en-US" sz="3600" dirty="0"/>
              <a:t>年　</a:t>
            </a:r>
            <a:r>
              <a:rPr kumimoji="1" lang="en-US" altLang="ja-JP" sz="3600" dirty="0">
                <a:solidFill>
                  <a:srgbClr val="FF0000"/>
                </a:solidFill>
              </a:rPr>
              <a:t>3959</a:t>
            </a:r>
            <a:r>
              <a:rPr kumimoji="1" lang="en-US" altLang="ja-JP" sz="3600" dirty="0"/>
              <a:t>(-α)</a:t>
            </a:r>
            <a:r>
              <a:rPr kumimoji="1" lang="ja-JP" altLang="en-US" sz="3600" dirty="0"/>
              <a:t>ページ</a:t>
            </a:r>
          </a:p>
        </p:txBody>
      </p:sp>
      <p:sp>
        <p:nvSpPr>
          <p:cNvPr id="8" name="テキスト ボックス 7">
            <a:extLst>
              <a:ext uri="{FF2B5EF4-FFF2-40B4-BE49-F238E27FC236}">
                <a16:creationId xmlns:a16="http://schemas.microsoft.com/office/drawing/2014/main" id="{DB03893C-F814-4FE1-99A5-5CEA8F7E9B33}"/>
              </a:ext>
            </a:extLst>
          </p:cNvPr>
          <p:cNvSpPr txBox="1"/>
          <p:nvPr/>
        </p:nvSpPr>
        <p:spPr>
          <a:xfrm>
            <a:off x="333830" y="4827730"/>
            <a:ext cx="3738440" cy="1938992"/>
          </a:xfrm>
          <a:prstGeom prst="rect">
            <a:avLst/>
          </a:prstGeom>
          <a:noFill/>
        </p:spPr>
        <p:txBody>
          <a:bodyPr wrap="square" rtlCol="0">
            <a:spAutoFit/>
          </a:bodyPr>
          <a:lstStyle/>
          <a:p>
            <a:r>
              <a:rPr kumimoji="1" lang="en-US" altLang="ja-JP" sz="2400" dirty="0"/>
              <a:t>8</a:t>
            </a:r>
            <a:r>
              <a:rPr kumimoji="1" lang="ja-JP" altLang="en-US" sz="2400" dirty="0"/>
              <a:t>月に</a:t>
            </a:r>
            <a:r>
              <a:rPr kumimoji="1" lang="en-US" altLang="ja-JP" sz="2400" dirty="0">
                <a:solidFill>
                  <a:srgbClr val="0070C0"/>
                </a:solidFill>
              </a:rPr>
              <a:t>WGI</a:t>
            </a:r>
            <a:r>
              <a:rPr kumimoji="1" lang="ja-JP" altLang="en-US" sz="2400" dirty="0">
                <a:solidFill>
                  <a:srgbClr val="0070C0"/>
                </a:solidFill>
              </a:rPr>
              <a:t>報告書</a:t>
            </a:r>
            <a:r>
              <a:rPr kumimoji="1" lang="ja-JP" altLang="en-US" sz="2400" dirty="0"/>
              <a:t>が総会等で承認・受諾。最終編集作業を経て，</a:t>
            </a:r>
            <a:r>
              <a:rPr kumimoji="1" lang="en-US" altLang="ja-JP" sz="2400" dirty="0"/>
              <a:t>12</a:t>
            </a:r>
            <a:r>
              <a:rPr kumimoji="1" lang="ja-JP" altLang="en-US" sz="2400" dirty="0"/>
              <a:t>月頃公表。</a:t>
            </a:r>
          </a:p>
          <a:p>
            <a:r>
              <a:rPr kumimoji="1" lang="en-US" altLang="ja-JP" sz="2400" dirty="0"/>
              <a:t>WGII, WGIII</a:t>
            </a:r>
            <a:r>
              <a:rPr kumimoji="1" lang="ja-JP" altLang="en-US" sz="2400" dirty="0"/>
              <a:t>，統合報告書は</a:t>
            </a:r>
            <a:r>
              <a:rPr kumimoji="1" lang="en-US" altLang="ja-JP" sz="2400" dirty="0"/>
              <a:t>2022</a:t>
            </a:r>
            <a:r>
              <a:rPr kumimoji="1" lang="ja-JP" altLang="en-US" sz="2400" dirty="0"/>
              <a:t>年に公表</a:t>
            </a:r>
          </a:p>
        </p:txBody>
      </p:sp>
      <p:pic>
        <p:nvPicPr>
          <p:cNvPr id="10" name="図 9">
            <a:extLst>
              <a:ext uri="{FF2B5EF4-FFF2-40B4-BE49-F238E27FC236}">
                <a16:creationId xmlns:a16="http://schemas.microsoft.com/office/drawing/2014/main" id="{8BC69B6B-B9FC-4E46-A6BB-662779123071}"/>
              </a:ext>
            </a:extLst>
          </p:cNvPr>
          <p:cNvPicPr>
            <a:picLocks noChangeAspect="1"/>
          </p:cNvPicPr>
          <p:nvPr/>
        </p:nvPicPr>
        <p:blipFill>
          <a:blip r:embed="rId4"/>
          <a:stretch>
            <a:fillRect/>
          </a:stretch>
        </p:blipFill>
        <p:spPr>
          <a:xfrm>
            <a:off x="4511032" y="1474170"/>
            <a:ext cx="3890857" cy="5361714"/>
          </a:xfrm>
          <a:prstGeom prst="rect">
            <a:avLst/>
          </a:prstGeom>
        </p:spPr>
      </p:pic>
      <p:sp>
        <p:nvSpPr>
          <p:cNvPr id="11" name="テキスト ボックス 10">
            <a:extLst>
              <a:ext uri="{FF2B5EF4-FFF2-40B4-BE49-F238E27FC236}">
                <a16:creationId xmlns:a16="http://schemas.microsoft.com/office/drawing/2014/main" id="{8C0E9B3C-95F1-41F9-B018-284EAB2B0F30}"/>
              </a:ext>
            </a:extLst>
          </p:cNvPr>
          <p:cNvSpPr txBox="1"/>
          <p:nvPr/>
        </p:nvSpPr>
        <p:spPr>
          <a:xfrm>
            <a:off x="1963886" y="91278"/>
            <a:ext cx="6784509" cy="830997"/>
          </a:xfrm>
          <a:prstGeom prst="rect">
            <a:avLst/>
          </a:prstGeom>
          <a:noFill/>
        </p:spPr>
        <p:txBody>
          <a:bodyPr wrap="square" rtlCol="0">
            <a:spAutoFit/>
          </a:bodyPr>
          <a:lstStyle/>
          <a:p>
            <a:r>
              <a:rPr kumimoji="1" lang="en-US" altLang="ja-JP" sz="2400" dirty="0"/>
              <a:t>AR5</a:t>
            </a:r>
            <a:r>
              <a:rPr kumimoji="1" lang="ja-JP" altLang="en-US" sz="2400" dirty="0"/>
              <a:t>との間に</a:t>
            </a:r>
            <a:r>
              <a:rPr kumimoji="1" lang="en-US" altLang="ja-JP" sz="2400" dirty="0"/>
              <a:t>3</a:t>
            </a:r>
            <a:r>
              <a:rPr kumimoji="1" lang="ja-JP" altLang="en-US" sz="2400" dirty="0"/>
              <a:t>つの特別報告書</a:t>
            </a:r>
            <a:r>
              <a:rPr kumimoji="1" lang="en-US" altLang="ja-JP" sz="2400" dirty="0"/>
              <a:t>(SR)</a:t>
            </a:r>
            <a:endParaRPr kumimoji="1" lang="ja-JP" altLang="en-US" sz="2400" dirty="0"/>
          </a:p>
          <a:p>
            <a:r>
              <a:rPr kumimoji="1" lang="ja-JP" altLang="en-US" sz="2400" dirty="0"/>
              <a:t>　</a:t>
            </a:r>
            <a:r>
              <a:rPr kumimoji="1" lang="en-US" altLang="ja-JP" sz="2200" dirty="0"/>
              <a:t>(1.5</a:t>
            </a:r>
            <a:r>
              <a:rPr kumimoji="1" lang="ja-JP" altLang="en-US" sz="2200" dirty="0"/>
              <a:t>℃ </a:t>
            </a:r>
            <a:r>
              <a:rPr kumimoji="1" lang="en-US" altLang="ja-JP" sz="2200" dirty="0"/>
              <a:t>SR</a:t>
            </a:r>
            <a:r>
              <a:rPr kumimoji="1" lang="ja-JP" altLang="en-US" sz="2200" dirty="0"/>
              <a:t>，海洋・雪氷圏</a:t>
            </a:r>
            <a:r>
              <a:rPr kumimoji="1" lang="en-US" altLang="ja-JP" sz="2200" dirty="0"/>
              <a:t>SR</a:t>
            </a:r>
            <a:r>
              <a:rPr kumimoji="1" lang="ja-JP" altLang="en-US" sz="2200" dirty="0"/>
              <a:t>，気候変動と土地</a:t>
            </a:r>
            <a:r>
              <a:rPr kumimoji="1" lang="en-US" altLang="ja-JP" sz="2200" dirty="0"/>
              <a:t>SR)</a:t>
            </a:r>
            <a:endParaRPr kumimoji="1" lang="ja-JP" altLang="en-US" sz="2200" dirty="0"/>
          </a:p>
        </p:txBody>
      </p:sp>
    </p:spTree>
    <p:extLst>
      <p:ext uri="{BB962C8B-B14F-4D97-AF65-F5344CB8AC3E}">
        <p14:creationId xmlns:p14="http://schemas.microsoft.com/office/powerpoint/2010/main" val="19160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12</a:t>
            </a:fld>
            <a:endParaRPr lang="ja-JP" altLang="en-US">
              <a:solidFill>
                <a:prstClr val="black">
                  <a:tint val="75000"/>
                </a:prstClr>
              </a:solidFill>
            </a:endParaRPr>
          </a:p>
        </p:txBody>
      </p:sp>
      <p:sp>
        <p:nvSpPr>
          <p:cNvPr id="3" name="テキスト ボックス 2">
            <a:extLst>
              <a:ext uri="{FF2B5EF4-FFF2-40B4-BE49-F238E27FC236}">
                <a16:creationId xmlns:a16="http://schemas.microsoft.com/office/drawing/2014/main" id="{8341AD30-101F-4016-B540-ECC0A8FEDD6D}"/>
              </a:ext>
            </a:extLst>
          </p:cNvPr>
          <p:cNvSpPr txBox="1"/>
          <p:nvPr/>
        </p:nvSpPr>
        <p:spPr>
          <a:xfrm>
            <a:off x="384580" y="298431"/>
            <a:ext cx="8489374" cy="2862322"/>
          </a:xfrm>
          <a:prstGeom prst="rect">
            <a:avLst/>
          </a:prstGeom>
          <a:noFill/>
        </p:spPr>
        <p:txBody>
          <a:bodyPr wrap="square" rtlCol="0">
            <a:spAutoFit/>
          </a:bodyPr>
          <a:lstStyle/>
          <a:p>
            <a:r>
              <a:rPr kumimoji="1" lang="ja-JP" altLang="en-US" sz="3600" dirty="0"/>
              <a:t>・政策決定者向け要約</a:t>
            </a:r>
            <a:r>
              <a:rPr kumimoji="1" lang="en-US" altLang="ja-JP" sz="3600" dirty="0"/>
              <a:t>  pp.42</a:t>
            </a:r>
            <a:r>
              <a:rPr kumimoji="1" lang="ja-JP" altLang="en-US" sz="3600" dirty="0"/>
              <a:t>　　　</a:t>
            </a:r>
            <a:r>
              <a:rPr kumimoji="1" lang="ja-JP" altLang="en-US" sz="3600" dirty="0">
                <a:solidFill>
                  <a:srgbClr val="0070C0"/>
                </a:solidFill>
              </a:rPr>
              <a:t>承認</a:t>
            </a:r>
          </a:p>
          <a:p>
            <a:r>
              <a:rPr kumimoji="1" lang="ja-JP" altLang="en-US" sz="3600" dirty="0"/>
              <a:t>　　</a:t>
            </a:r>
            <a:r>
              <a:rPr kumimoji="1" lang="en-US" altLang="ja-JP" sz="3600" dirty="0"/>
              <a:t> </a:t>
            </a:r>
            <a:r>
              <a:rPr kumimoji="1" lang="en-US" altLang="ja-JP" sz="3600" dirty="0">
                <a:solidFill>
                  <a:srgbClr val="0070C0"/>
                </a:solidFill>
              </a:rPr>
              <a:t>SPM</a:t>
            </a:r>
            <a:r>
              <a:rPr kumimoji="1" lang="en-US" altLang="ja-JP" sz="3600" dirty="0"/>
              <a:t>: Summary for </a:t>
            </a:r>
            <a:r>
              <a:rPr kumimoji="1" lang="en-US" altLang="ja-JP" sz="3600" dirty="0" err="1"/>
              <a:t>PolicyMakers</a:t>
            </a:r>
            <a:endParaRPr kumimoji="1" lang="ja-JP" altLang="en-US" sz="3600" dirty="0"/>
          </a:p>
          <a:p>
            <a:endParaRPr kumimoji="1" lang="ja-JP" altLang="en-US" sz="3600" dirty="0"/>
          </a:p>
          <a:p>
            <a:r>
              <a:rPr kumimoji="1" lang="ja-JP" altLang="en-US" sz="3600" dirty="0"/>
              <a:t>・技術的要約 </a:t>
            </a:r>
            <a:r>
              <a:rPr kumimoji="1" lang="en-US" altLang="ja-JP" sz="3200" dirty="0"/>
              <a:t>(TS: Technical Summary) pp.151</a:t>
            </a:r>
          </a:p>
          <a:p>
            <a:r>
              <a:rPr kumimoji="1" lang="ja-JP" altLang="en-US" sz="3600" dirty="0"/>
              <a:t>・本体・付録　　　　　　　　　　　　　　</a:t>
            </a:r>
            <a:r>
              <a:rPr kumimoji="1" lang="ja-JP" altLang="en-US" sz="3600" dirty="0">
                <a:solidFill>
                  <a:srgbClr val="0070C0"/>
                </a:solidFill>
              </a:rPr>
              <a:t>受諾</a:t>
            </a:r>
          </a:p>
        </p:txBody>
      </p:sp>
      <p:sp>
        <p:nvSpPr>
          <p:cNvPr id="16" name="テキスト ボックス 15">
            <a:extLst>
              <a:ext uri="{FF2B5EF4-FFF2-40B4-BE49-F238E27FC236}">
                <a16:creationId xmlns:a16="http://schemas.microsoft.com/office/drawing/2014/main" id="{1C8F4727-C759-434A-B956-F93044F8B8D3}"/>
              </a:ext>
            </a:extLst>
          </p:cNvPr>
          <p:cNvSpPr txBox="1"/>
          <p:nvPr/>
        </p:nvSpPr>
        <p:spPr>
          <a:xfrm>
            <a:off x="1608364" y="1406426"/>
            <a:ext cx="6374316" cy="646331"/>
          </a:xfrm>
          <a:prstGeom prst="rect">
            <a:avLst/>
          </a:prstGeom>
          <a:noFill/>
        </p:spPr>
        <p:txBody>
          <a:bodyPr wrap="square" rtlCol="0">
            <a:spAutoFit/>
          </a:bodyPr>
          <a:lstStyle/>
          <a:p>
            <a:r>
              <a:rPr lang="ja-JP" altLang="en-US" sz="2000" dirty="0">
                <a:solidFill>
                  <a:srgbClr val="FF0000"/>
                </a:solidFill>
              </a:rPr>
              <a:t>「この表現では我が国の大臣は理解できない」</a:t>
            </a:r>
          </a:p>
          <a:p>
            <a:r>
              <a:rPr lang="ja-JP" altLang="en-US" sz="1600" dirty="0"/>
              <a:t>　　　　　　(小西雅子「地球温暖化は解決できるのか」)</a:t>
            </a:r>
            <a:endParaRPr kumimoji="1" lang="ja-JP" altLang="en-US" sz="2000" dirty="0">
              <a:solidFill>
                <a:srgbClr val="FF0000"/>
              </a:solidFill>
            </a:endParaRPr>
          </a:p>
        </p:txBody>
      </p:sp>
      <p:sp>
        <p:nvSpPr>
          <p:cNvPr id="18" name="テキスト ボックス 17">
            <a:extLst>
              <a:ext uri="{FF2B5EF4-FFF2-40B4-BE49-F238E27FC236}">
                <a16:creationId xmlns:a16="http://schemas.microsoft.com/office/drawing/2014/main" id="{68730F31-A1D5-4759-B683-97C849B0A055}"/>
              </a:ext>
            </a:extLst>
          </p:cNvPr>
          <p:cNvSpPr txBox="1"/>
          <p:nvPr/>
        </p:nvSpPr>
        <p:spPr>
          <a:xfrm>
            <a:off x="542665" y="3429000"/>
            <a:ext cx="7770062" cy="2369880"/>
          </a:xfrm>
          <a:prstGeom prst="rect">
            <a:avLst/>
          </a:prstGeom>
          <a:noFill/>
        </p:spPr>
        <p:txBody>
          <a:bodyPr wrap="square">
            <a:spAutoFit/>
          </a:bodyPr>
          <a:lstStyle/>
          <a:p>
            <a:r>
              <a:rPr lang="ja-JP" altLang="en-US" sz="3600" dirty="0"/>
              <a:t>特徴</a:t>
            </a:r>
          </a:p>
          <a:p>
            <a:r>
              <a:rPr lang="ja-JP" altLang="en-US" sz="2800" dirty="0"/>
              <a:t>・新たな研究を行うのではなく，発表された研究を</a:t>
            </a:r>
          </a:p>
          <a:p>
            <a:r>
              <a:rPr lang="ja-JP" altLang="en-US" sz="2800" dirty="0"/>
              <a:t>　広く取り上げ，評価（assessment）を行う。</a:t>
            </a:r>
          </a:p>
          <a:p>
            <a:r>
              <a:rPr lang="ja-JP" altLang="en-US" sz="2800" dirty="0"/>
              <a:t>・科学的知見を集約し，政策立案者等への助言を</a:t>
            </a:r>
          </a:p>
          <a:p>
            <a:r>
              <a:rPr lang="ja-JP" altLang="en-US" sz="2800" dirty="0"/>
              <a:t>　行うことを目的とし，政策の提案は行わない。</a:t>
            </a:r>
          </a:p>
        </p:txBody>
      </p:sp>
      <p:sp>
        <p:nvSpPr>
          <p:cNvPr id="19" name="テキスト ボックス 18">
            <a:extLst>
              <a:ext uri="{FF2B5EF4-FFF2-40B4-BE49-F238E27FC236}">
                <a16:creationId xmlns:a16="http://schemas.microsoft.com/office/drawing/2014/main" id="{E6138263-FCA1-4F3A-93E0-9FAFC179476D}"/>
              </a:ext>
            </a:extLst>
          </p:cNvPr>
          <p:cNvSpPr txBox="1"/>
          <p:nvPr/>
        </p:nvSpPr>
        <p:spPr>
          <a:xfrm flipH="1">
            <a:off x="3240416" y="5742887"/>
            <a:ext cx="4838585" cy="707886"/>
          </a:xfrm>
          <a:prstGeom prst="rect">
            <a:avLst/>
          </a:prstGeom>
          <a:noFill/>
        </p:spPr>
        <p:txBody>
          <a:bodyPr wrap="square" rtlCol="0">
            <a:spAutoFit/>
          </a:bodyPr>
          <a:lstStyle/>
          <a:p>
            <a:r>
              <a:rPr kumimoji="1" lang="ja-JP" altLang="en-US" sz="2000" dirty="0"/>
              <a:t>ただし，</a:t>
            </a:r>
            <a:r>
              <a:rPr kumimoji="1" lang="en-US" altLang="ja-JP" sz="2000" dirty="0"/>
              <a:t>WGII</a:t>
            </a:r>
            <a:r>
              <a:rPr kumimoji="1" lang="ja-JP" altLang="en-US" sz="2000" dirty="0"/>
              <a:t>や</a:t>
            </a:r>
            <a:r>
              <a:rPr kumimoji="1" lang="en-US" altLang="ja-JP" sz="2000" dirty="0"/>
              <a:t>WGIII</a:t>
            </a:r>
            <a:r>
              <a:rPr kumimoji="1" lang="ja-JP" altLang="en-US" sz="2000" dirty="0"/>
              <a:t>では実際的には両者の切り分けが難しい面がある。</a:t>
            </a:r>
          </a:p>
        </p:txBody>
      </p:sp>
    </p:spTree>
    <p:extLst>
      <p:ext uri="{BB962C8B-B14F-4D97-AF65-F5344CB8AC3E}">
        <p14:creationId xmlns:p14="http://schemas.microsoft.com/office/powerpoint/2010/main" val="87578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13</a:t>
            </a:fld>
            <a:endParaRPr lang="ja-JP" altLang="en-US">
              <a:solidFill>
                <a:prstClr val="black">
                  <a:tint val="75000"/>
                </a:prstClr>
              </a:solidFill>
            </a:endParaRPr>
          </a:p>
        </p:txBody>
      </p:sp>
      <p:sp>
        <p:nvSpPr>
          <p:cNvPr id="15" name="テキスト ボックス 14">
            <a:extLst>
              <a:ext uri="{FF2B5EF4-FFF2-40B4-BE49-F238E27FC236}">
                <a16:creationId xmlns:a16="http://schemas.microsoft.com/office/drawing/2014/main" id="{761EBC92-8198-48C6-B1DA-DA99319EC036}"/>
              </a:ext>
            </a:extLst>
          </p:cNvPr>
          <p:cNvSpPr txBox="1"/>
          <p:nvPr/>
        </p:nvSpPr>
        <p:spPr>
          <a:xfrm>
            <a:off x="20004" y="3919665"/>
            <a:ext cx="2689267" cy="1754326"/>
          </a:xfrm>
          <a:prstGeom prst="rect">
            <a:avLst/>
          </a:prstGeom>
          <a:noFill/>
        </p:spPr>
        <p:txBody>
          <a:bodyPr wrap="square" rtlCol="0">
            <a:spAutoFit/>
          </a:bodyPr>
          <a:lstStyle/>
          <a:p>
            <a:r>
              <a:rPr kumimoji="1" lang="ja-JP" altLang="en-US" sz="3600" dirty="0">
                <a:solidFill>
                  <a:srgbClr val="0070C0"/>
                </a:solidFill>
              </a:rPr>
              <a:t>科学と政治の関係：ひとつの典型</a:t>
            </a:r>
          </a:p>
        </p:txBody>
      </p:sp>
      <p:grpSp>
        <p:nvGrpSpPr>
          <p:cNvPr id="23" name="グループ化 22">
            <a:extLst>
              <a:ext uri="{FF2B5EF4-FFF2-40B4-BE49-F238E27FC236}">
                <a16:creationId xmlns:a16="http://schemas.microsoft.com/office/drawing/2014/main" id="{32D25318-D92E-44A1-93D1-3A75CDF87D85}"/>
              </a:ext>
            </a:extLst>
          </p:cNvPr>
          <p:cNvGrpSpPr/>
          <p:nvPr/>
        </p:nvGrpSpPr>
        <p:grpSpPr>
          <a:xfrm>
            <a:off x="1733934" y="2835331"/>
            <a:ext cx="7243811" cy="3932753"/>
            <a:chOff x="1733934" y="2835331"/>
            <a:chExt cx="7243811" cy="3932753"/>
          </a:xfrm>
        </p:grpSpPr>
        <p:pic>
          <p:nvPicPr>
            <p:cNvPr id="5" name="図 4">
              <a:extLst>
                <a:ext uri="{FF2B5EF4-FFF2-40B4-BE49-F238E27FC236}">
                  <a16:creationId xmlns:a16="http://schemas.microsoft.com/office/drawing/2014/main" id="{C7A2CA1C-11AE-45E7-916B-2D51E02625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045" y="3437752"/>
              <a:ext cx="756761" cy="1500188"/>
            </a:xfrm>
            <a:prstGeom prst="rect">
              <a:avLst/>
            </a:prstGeom>
          </p:spPr>
        </p:pic>
        <p:pic>
          <p:nvPicPr>
            <p:cNvPr id="7" name="図 6">
              <a:extLst>
                <a:ext uri="{FF2B5EF4-FFF2-40B4-BE49-F238E27FC236}">
                  <a16:creationId xmlns:a16="http://schemas.microsoft.com/office/drawing/2014/main" id="{44AB33A9-9E86-487A-8DBC-BD7BD51D8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7939" y="3533949"/>
              <a:ext cx="1200150" cy="1200150"/>
            </a:xfrm>
            <a:prstGeom prst="rect">
              <a:avLst/>
            </a:prstGeom>
          </p:spPr>
        </p:pic>
        <p:sp>
          <p:nvSpPr>
            <p:cNvPr id="8" name="テキスト ボックス 7">
              <a:extLst>
                <a:ext uri="{FF2B5EF4-FFF2-40B4-BE49-F238E27FC236}">
                  <a16:creationId xmlns:a16="http://schemas.microsoft.com/office/drawing/2014/main" id="{2DE8B3F9-BF93-4DAB-BD2E-E753E40A341B}"/>
                </a:ext>
              </a:extLst>
            </p:cNvPr>
            <p:cNvSpPr txBox="1"/>
            <p:nvPr/>
          </p:nvSpPr>
          <p:spPr>
            <a:xfrm>
              <a:off x="6086473" y="2835331"/>
              <a:ext cx="2175024" cy="646331"/>
            </a:xfrm>
            <a:prstGeom prst="rect">
              <a:avLst/>
            </a:prstGeom>
            <a:noFill/>
          </p:spPr>
          <p:txBody>
            <a:bodyPr wrap="square" rtlCol="0">
              <a:spAutoFit/>
            </a:bodyPr>
            <a:lstStyle/>
            <a:p>
              <a:r>
                <a:rPr kumimoji="1" lang="ja-JP" altLang="en-US" dirty="0"/>
                <a:t>政府・政策決定者や</a:t>
              </a:r>
              <a:r>
                <a:rPr kumimoji="1" lang="en-US" altLang="ja-JP" dirty="0"/>
                <a:t>NGO</a:t>
              </a:r>
              <a:r>
                <a:rPr kumimoji="1" lang="ja-JP" altLang="en-US" dirty="0"/>
                <a:t>，一般市民</a:t>
              </a:r>
            </a:p>
          </p:txBody>
        </p:sp>
        <p:pic>
          <p:nvPicPr>
            <p:cNvPr id="10" name="図 9">
              <a:extLst>
                <a:ext uri="{FF2B5EF4-FFF2-40B4-BE49-F238E27FC236}">
                  <a16:creationId xmlns:a16="http://schemas.microsoft.com/office/drawing/2014/main" id="{7C557E22-EA60-4BFB-867D-ED02A5ACE2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424" y="4649063"/>
              <a:ext cx="1524000" cy="1489710"/>
            </a:xfrm>
            <a:prstGeom prst="rect">
              <a:avLst/>
            </a:prstGeom>
          </p:spPr>
        </p:pic>
        <p:sp>
          <p:nvSpPr>
            <p:cNvPr id="11" name="テキスト ボックス 10">
              <a:extLst>
                <a:ext uri="{FF2B5EF4-FFF2-40B4-BE49-F238E27FC236}">
                  <a16:creationId xmlns:a16="http://schemas.microsoft.com/office/drawing/2014/main" id="{53A5AB47-1010-4F88-A84E-9DCB92AA4B0D}"/>
                </a:ext>
              </a:extLst>
            </p:cNvPr>
            <p:cNvSpPr txBox="1"/>
            <p:nvPr/>
          </p:nvSpPr>
          <p:spPr>
            <a:xfrm>
              <a:off x="2738119" y="6121753"/>
              <a:ext cx="2057400" cy="646331"/>
            </a:xfrm>
            <a:prstGeom prst="rect">
              <a:avLst/>
            </a:prstGeom>
            <a:noFill/>
          </p:spPr>
          <p:txBody>
            <a:bodyPr wrap="square" rtlCol="0">
              <a:spAutoFit/>
            </a:bodyPr>
            <a:lstStyle/>
            <a:p>
              <a:r>
                <a:rPr kumimoji="1" lang="ja-JP" altLang="en-US" dirty="0"/>
                <a:t>気候変動関連分野の科学者・研究者</a:t>
              </a:r>
            </a:p>
          </p:txBody>
        </p:sp>
        <p:sp>
          <p:nvSpPr>
            <p:cNvPr id="12" name="テキスト ボックス 11">
              <a:extLst>
                <a:ext uri="{FF2B5EF4-FFF2-40B4-BE49-F238E27FC236}">
                  <a16:creationId xmlns:a16="http://schemas.microsoft.com/office/drawing/2014/main" id="{F8E642DA-01FA-4E01-A338-CEF2DFA6824F}"/>
                </a:ext>
              </a:extLst>
            </p:cNvPr>
            <p:cNvSpPr txBox="1"/>
            <p:nvPr/>
          </p:nvSpPr>
          <p:spPr>
            <a:xfrm>
              <a:off x="1733934" y="2970615"/>
              <a:ext cx="3969621" cy="892552"/>
            </a:xfrm>
            <a:prstGeom prst="rect">
              <a:avLst/>
            </a:prstGeom>
            <a:noFill/>
          </p:spPr>
          <p:txBody>
            <a:bodyPr wrap="square" rtlCol="0">
              <a:spAutoFit/>
            </a:bodyPr>
            <a:lstStyle/>
            <a:p>
              <a:r>
                <a:rPr kumimoji="1" lang="en-US" altLang="ja-JP" sz="3200" dirty="0"/>
                <a:t>AR</a:t>
              </a:r>
              <a:r>
                <a:rPr kumimoji="1" lang="ja-JP" altLang="en-US" sz="3200" dirty="0"/>
                <a:t>作成者</a:t>
              </a:r>
            </a:p>
            <a:p>
              <a:r>
                <a:rPr kumimoji="1" lang="en-US" altLang="ja-JP" sz="2000" dirty="0"/>
                <a:t>(</a:t>
              </a:r>
              <a:r>
                <a:rPr kumimoji="1" lang="ja-JP" altLang="en-US" sz="2000" dirty="0"/>
                <a:t>政府からの推薦者を含む科学者</a:t>
              </a:r>
              <a:r>
                <a:rPr kumimoji="1" lang="en-US" altLang="ja-JP" sz="2000" dirty="0"/>
                <a:t>)</a:t>
              </a:r>
              <a:endParaRPr kumimoji="1" lang="ja-JP" altLang="en-US" sz="2000" dirty="0"/>
            </a:p>
          </p:txBody>
        </p:sp>
        <p:sp>
          <p:nvSpPr>
            <p:cNvPr id="13" name="矢印: 右 12">
              <a:extLst>
                <a:ext uri="{FF2B5EF4-FFF2-40B4-BE49-F238E27FC236}">
                  <a16:creationId xmlns:a16="http://schemas.microsoft.com/office/drawing/2014/main" id="{FFF79EC6-B029-44FF-B396-6169A6C6115A}"/>
                </a:ext>
              </a:extLst>
            </p:cNvPr>
            <p:cNvSpPr/>
            <p:nvPr/>
          </p:nvSpPr>
          <p:spPr>
            <a:xfrm rot="1533021">
              <a:off x="5356850" y="3770327"/>
              <a:ext cx="75795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下 13">
              <a:extLst>
                <a:ext uri="{FF2B5EF4-FFF2-40B4-BE49-F238E27FC236}">
                  <a16:creationId xmlns:a16="http://schemas.microsoft.com/office/drawing/2014/main" id="{6A95F41D-5C84-4376-BA6C-180A7572BDE8}"/>
                </a:ext>
              </a:extLst>
            </p:cNvPr>
            <p:cNvSpPr/>
            <p:nvPr/>
          </p:nvSpPr>
          <p:spPr>
            <a:xfrm>
              <a:off x="3177108" y="3870979"/>
              <a:ext cx="484632" cy="658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矢印: 右 1">
              <a:extLst>
                <a:ext uri="{FF2B5EF4-FFF2-40B4-BE49-F238E27FC236}">
                  <a16:creationId xmlns:a16="http://schemas.microsoft.com/office/drawing/2014/main" id="{0CCB6197-9486-42F3-87C9-88404E41E547}"/>
                </a:ext>
              </a:extLst>
            </p:cNvPr>
            <p:cNvSpPr/>
            <p:nvPr/>
          </p:nvSpPr>
          <p:spPr>
            <a:xfrm>
              <a:off x="4135878" y="5455228"/>
              <a:ext cx="785660" cy="12469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D2EF776B-9240-45EE-9819-891B52CF4058}"/>
                </a:ext>
              </a:extLst>
            </p:cNvPr>
            <p:cNvSpPr/>
            <p:nvPr/>
          </p:nvSpPr>
          <p:spPr>
            <a:xfrm>
              <a:off x="6741746" y="4814625"/>
              <a:ext cx="484632" cy="52993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AD66FA5-F121-47F5-8A9E-219B4CA8086C}"/>
                </a:ext>
              </a:extLst>
            </p:cNvPr>
            <p:cNvSpPr txBox="1"/>
            <p:nvPr/>
          </p:nvSpPr>
          <p:spPr>
            <a:xfrm>
              <a:off x="5008123" y="5307776"/>
              <a:ext cx="3969622" cy="830997"/>
            </a:xfrm>
            <a:prstGeom prst="rect">
              <a:avLst/>
            </a:prstGeom>
            <a:noFill/>
          </p:spPr>
          <p:txBody>
            <a:bodyPr wrap="square" rtlCol="0">
              <a:spAutoFit/>
            </a:bodyPr>
            <a:lstStyle/>
            <a:p>
              <a:r>
                <a:rPr kumimoji="1" lang="en-US" altLang="ja-JP" sz="2400" dirty="0"/>
                <a:t>COP(</a:t>
              </a:r>
              <a:r>
                <a:rPr kumimoji="1" lang="ja-JP" altLang="en-US" sz="2400" dirty="0"/>
                <a:t>気候変動枠組条約締約国会議</a:t>
              </a:r>
              <a:r>
                <a:rPr kumimoji="1" lang="en-US" altLang="ja-JP" sz="2400" dirty="0"/>
                <a:t>)</a:t>
              </a:r>
              <a:r>
                <a:rPr kumimoji="1" lang="ja-JP" altLang="en-US" sz="2400" dirty="0"/>
                <a:t>や各国の政策など</a:t>
              </a:r>
            </a:p>
          </p:txBody>
        </p:sp>
        <p:sp>
          <p:nvSpPr>
            <p:cNvPr id="17" name="テキスト ボックス 16">
              <a:extLst>
                <a:ext uri="{FF2B5EF4-FFF2-40B4-BE49-F238E27FC236}">
                  <a16:creationId xmlns:a16="http://schemas.microsoft.com/office/drawing/2014/main" id="{8FC28EDB-F692-4694-8807-A4BD280E2F73}"/>
                </a:ext>
              </a:extLst>
            </p:cNvPr>
            <p:cNvSpPr txBox="1"/>
            <p:nvPr/>
          </p:nvSpPr>
          <p:spPr>
            <a:xfrm>
              <a:off x="5390706" y="6138773"/>
              <a:ext cx="3247685" cy="523220"/>
            </a:xfrm>
            <a:prstGeom prst="rect">
              <a:avLst/>
            </a:prstGeom>
            <a:noFill/>
          </p:spPr>
          <p:txBody>
            <a:bodyPr wrap="square" rtlCol="0">
              <a:spAutoFit/>
            </a:bodyPr>
            <a:lstStyle/>
            <a:p>
              <a:r>
                <a:rPr kumimoji="1" lang="en-US" altLang="ja-JP" sz="2800" dirty="0">
                  <a:solidFill>
                    <a:srgbClr val="FF0000"/>
                  </a:solidFill>
                </a:rPr>
                <a:t>SPM</a:t>
              </a:r>
              <a:r>
                <a:rPr kumimoji="1" lang="ja-JP" altLang="en-US" sz="2800" dirty="0">
                  <a:solidFill>
                    <a:srgbClr val="FF0000"/>
                  </a:solidFill>
                </a:rPr>
                <a:t>による強い縛り</a:t>
              </a:r>
            </a:p>
          </p:txBody>
        </p:sp>
        <p:sp>
          <p:nvSpPr>
            <p:cNvPr id="18" name="テキスト ボックス 17">
              <a:extLst>
                <a:ext uri="{FF2B5EF4-FFF2-40B4-BE49-F238E27FC236}">
                  <a16:creationId xmlns:a16="http://schemas.microsoft.com/office/drawing/2014/main" id="{51BD5DEC-557E-4BD4-8FE2-04F1D3659F6A}"/>
                </a:ext>
              </a:extLst>
            </p:cNvPr>
            <p:cNvSpPr txBox="1"/>
            <p:nvPr/>
          </p:nvSpPr>
          <p:spPr>
            <a:xfrm>
              <a:off x="3557527" y="3913002"/>
              <a:ext cx="2415410" cy="707886"/>
            </a:xfrm>
            <a:prstGeom prst="rect">
              <a:avLst/>
            </a:prstGeom>
            <a:noFill/>
          </p:spPr>
          <p:txBody>
            <a:bodyPr wrap="square" rtlCol="0">
              <a:spAutoFit/>
            </a:bodyPr>
            <a:lstStyle/>
            <a:p>
              <a:r>
                <a:rPr kumimoji="1" lang="ja-JP" altLang="en-US" sz="2000" dirty="0">
                  <a:solidFill>
                    <a:srgbClr val="0070C0"/>
                  </a:solidFill>
                </a:rPr>
                <a:t>　科学の言葉</a:t>
              </a:r>
            </a:p>
            <a:p>
              <a:r>
                <a:rPr kumimoji="1" lang="ja-JP" altLang="en-US" sz="2000" dirty="0">
                  <a:solidFill>
                    <a:srgbClr val="0070C0"/>
                  </a:solidFill>
                </a:rPr>
                <a:t>通常の表現　やさしく</a:t>
              </a:r>
            </a:p>
          </p:txBody>
        </p:sp>
        <p:sp>
          <p:nvSpPr>
            <p:cNvPr id="19" name="テキスト ボックス 18">
              <a:extLst>
                <a:ext uri="{FF2B5EF4-FFF2-40B4-BE49-F238E27FC236}">
                  <a16:creationId xmlns:a16="http://schemas.microsoft.com/office/drawing/2014/main" id="{CDF8FCA4-B715-4B14-8330-670A754BB878}"/>
                </a:ext>
              </a:extLst>
            </p:cNvPr>
            <p:cNvSpPr txBox="1"/>
            <p:nvPr/>
          </p:nvSpPr>
          <p:spPr>
            <a:xfrm>
              <a:off x="5213736" y="4911455"/>
              <a:ext cx="1607853" cy="400110"/>
            </a:xfrm>
            <a:prstGeom prst="rect">
              <a:avLst/>
            </a:prstGeom>
            <a:noFill/>
          </p:spPr>
          <p:txBody>
            <a:bodyPr wrap="square" rtlCol="0">
              <a:spAutoFit/>
            </a:bodyPr>
            <a:lstStyle/>
            <a:p>
              <a:r>
                <a:rPr kumimoji="1" lang="ja-JP" altLang="en-US" sz="2000" dirty="0">
                  <a:solidFill>
                    <a:srgbClr val="FF0000"/>
                  </a:solidFill>
                </a:rPr>
                <a:t>政治の言葉</a:t>
              </a:r>
            </a:p>
          </p:txBody>
        </p:sp>
      </p:grpSp>
      <p:sp>
        <p:nvSpPr>
          <p:cNvPr id="20" name="テキスト ボックス 19">
            <a:extLst>
              <a:ext uri="{FF2B5EF4-FFF2-40B4-BE49-F238E27FC236}">
                <a16:creationId xmlns:a16="http://schemas.microsoft.com/office/drawing/2014/main" id="{DE1B9DC4-105F-4444-A9B8-D414A43F358C}"/>
              </a:ext>
            </a:extLst>
          </p:cNvPr>
          <p:cNvSpPr txBox="1"/>
          <p:nvPr/>
        </p:nvSpPr>
        <p:spPr>
          <a:xfrm>
            <a:off x="368705" y="166310"/>
            <a:ext cx="7136217" cy="646331"/>
          </a:xfrm>
          <a:prstGeom prst="rect">
            <a:avLst/>
          </a:prstGeom>
          <a:noFill/>
        </p:spPr>
        <p:txBody>
          <a:bodyPr wrap="square" rtlCol="0">
            <a:spAutoFit/>
          </a:bodyPr>
          <a:lstStyle/>
          <a:p>
            <a:r>
              <a:rPr kumimoji="1" lang="en-US" altLang="ja-JP" sz="3600" dirty="0"/>
              <a:t>AR6/WGI</a:t>
            </a:r>
            <a:r>
              <a:rPr kumimoji="1" lang="ja-JP" altLang="en-US" sz="3600" dirty="0"/>
              <a:t>報告書</a:t>
            </a:r>
          </a:p>
        </p:txBody>
      </p:sp>
      <p:sp>
        <p:nvSpPr>
          <p:cNvPr id="21" name="テキスト ボックス 20">
            <a:extLst>
              <a:ext uri="{FF2B5EF4-FFF2-40B4-BE49-F238E27FC236}">
                <a16:creationId xmlns:a16="http://schemas.microsoft.com/office/drawing/2014/main" id="{0E3C6FB9-7AD2-411E-B285-4F34C255A83A}"/>
              </a:ext>
            </a:extLst>
          </p:cNvPr>
          <p:cNvSpPr txBox="1"/>
          <p:nvPr/>
        </p:nvSpPr>
        <p:spPr>
          <a:xfrm>
            <a:off x="603396" y="745346"/>
            <a:ext cx="7658101" cy="2246769"/>
          </a:xfrm>
          <a:prstGeom prst="rect">
            <a:avLst/>
          </a:prstGeom>
          <a:noFill/>
        </p:spPr>
        <p:txBody>
          <a:bodyPr wrap="square" rtlCol="0">
            <a:spAutoFit/>
          </a:bodyPr>
          <a:lstStyle/>
          <a:p>
            <a:r>
              <a:rPr kumimoji="1" lang="ja-JP" altLang="en-US" sz="2800" dirty="0"/>
              <a:t>・</a:t>
            </a:r>
            <a:r>
              <a:rPr kumimoji="1" lang="en-US" altLang="ja-JP" sz="2800" dirty="0"/>
              <a:t>66</a:t>
            </a:r>
            <a:r>
              <a:rPr kumimoji="1" lang="ja-JP" altLang="en-US" sz="2800" dirty="0"/>
              <a:t>カ国，</a:t>
            </a:r>
            <a:r>
              <a:rPr kumimoji="1" lang="en-US" altLang="ja-JP" sz="2800" dirty="0"/>
              <a:t>230</a:t>
            </a:r>
            <a:r>
              <a:rPr kumimoji="1" lang="ja-JP" altLang="en-US" sz="2800" dirty="0"/>
              <a:t>人以上の執筆者・査読編集者</a:t>
            </a:r>
          </a:p>
          <a:p>
            <a:r>
              <a:rPr kumimoji="1" lang="ja-JP" altLang="en-US" sz="2800" dirty="0"/>
              <a:t>・約</a:t>
            </a:r>
            <a:r>
              <a:rPr kumimoji="1" lang="en-US" altLang="ja-JP" sz="2800" dirty="0"/>
              <a:t>14000</a:t>
            </a:r>
            <a:r>
              <a:rPr kumimoji="1" lang="ja-JP" altLang="en-US" sz="2800" dirty="0"/>
              <a:t>本</a:t>
            </a:r>
            <a:r>
              <a:rPr kumimoji="1" lang="en-US" altLang="ja-JP" sz="2400" dirty="0"/>
              <a:t>(</a:t>
            </a:r>
            <a:r>
              <a:rPr kumimoji="1" lang="ja-JP" altLang="en-US" sz="2400" dirty="0"/>
              <a:t>報告書の</a:t>
            </a:r>
            <a:r>
              <a:rPr kumimoji="1" lang="en-US" altLang="ja-JP" sz="2400" dirty="0"/>
              <a:t>References 857</a:t>
            </a:r>
            <a:r>
              <a:rPr kumimoji="1" lang="ja-JP" altLang="en-US" sz="2400" dirty="0"/>
              <a:t>ページ</a:t>
            </a:r>
            <a:r>
              <a:rPr kumimoji="1" lang="en-US" altLang="ja-JP" sz="2400" dirty="0"/>
              <a:t>)</a:t>
            </a:r>
            <a:r>
              <a:rPr kumimoji="1" lang="ja-JP" altLang="en-US" sz="2800" dirty="0"/>
              <a:t>の論文等</a:t>
            </a:r>
          </a:p>
          <a:p>
            <a:r>
              <a:rPr kumimoji="1" lang="ja-JP" altLang="en-US" sz="2800" dirty="0"/>
              <a:t>・</a:t>
            </a:r>
            <a:r>
              <a:rPr kumimoji="1" lang="en-US" altLang="ja-JP" sz="2800" dirty="0"/>
              <a:t>3</a:t>
            </a:r>
            <a:r>
              <a:rPr kumimoji="1" lang="ja-JP" altLang="en-US" sz="2800" dirty="0"/>
              <a:t>回にわたる査読</a:t>
            </a:r>
          </a:p>
          <a:p>
            <a:r>
              <a:rPr kumimoji="1" lang="ja-JP" altLang="en-US" sz="2800" dirty="0"/>
              <a:t>・</a:t>
            </a:r>
            <a:r>
              <a:rPr kumimoji="1" lang="en-US" altLang="ja-JP" sz="2800" dirty="0"/>
              <a:t>78000</a:t>
            </a:r>
            <a:r>
              <a:rPr kumimoji="1" lang="ja-JP" altLang="en-US" sz="2800" dirty="0"/>
              <a:t>本の査読コメント → </a:t>
            </a:r>
            <a:r>
              <a:rPr kumimoji="1" lang="ja-JP" altLang="en-US" sz="2800" dirty="0">
                <a:solidFill>
                  <a:srgbClr val="FF0000"/>
                </a:solidFill>
              </a:rPr>
              <a:t>すべてに対する回答</a:t>
            </a:r>
          </a:p>
          <a:p>
            <a:r>
              <a:rPr kumimoji="1" lang="ja-JP" altLang="en-US" sz="2800" dirty="0"/>
              <a:t>・</a:t>
            </a:r>
            <a:r>
              <a:rPr kumimoji="1" lang="en-US" altLang="ja-JP" sz="2800" dirty="0"/>
              <a:t>(</a:t>
            </a:r>
            <a:r>
              <a:rPr kumimoji="1" lang="ja-JP" altLang="en-US" sz="2800" dirty="0"/>
              <a:t>後に</a:t>
            </a:r>
            <a:r>
              <a:rPr kumimoji="1" lang="en-US" altLang="ja-JP" sz="2800" dirty="0"/>
              <a:t>)</a:t>
            </a:r>
            <a:r>
              <a:rPr kumimoji="1" lang="ja-JP" altLang="en-US" sz="2800" dirty="0">
                <a:solidFill>
                  <a:srgbClr val="FF0000"/>
                </a:solidFill>
              </a:rPr>
              <a:t>公開</a:t>
            </a:r>
          </a:p>
        </p:txBody>
      </p:sp>
      <p:sp>
        <p:nvSpPr>
          <p:cNvPr id="22" name="テキスト ボックス 21">
            <a:extLst>
              <a:ext uri="{FF2B5EF4-FFF2-40B4-BE49-F238E27FC236}">
                <a16:creationId xmlns:a16="http://schemas.microsoft.com/office/drawing/2014/main" id="{A6BEC79F-8D70-4EA1-8D1D-A5BF7BA9282F}"/>
              </a:ext>
            </a:extLst>
          </p:cNvPr>
          <p:cNvSpPr txBox="1"/>
          <p:nvPr/>
        </p:nvSpPr>
        <p:spPr>
          <a:xfrm>
            <a:off x="5337045" y="199362"/>
            <a:ext cx="2275610" cy="646331"/>
          </a:xfrm>
          <a:prstGeom prst="rect">
            <a:avLst/>
          </a:prstGeom>
          <a:noFill/>
        </p:spPr>
        <p:txBody>
          <a:bodyPr wrap="square" rtlCol="0">
            <a:spAutoFit/>
          </a:bodyPr>
          <a:lstStyle/>
          <a:p>
            <a:r>
              <a:rPr kumimoji="1" lang="ja-JP" altLang="en-US" sz="3600" dirty="0">
                <a:solidFill>
                  <a:srgbClr val="00B0F0"/>
                </a:solidFill>
              </a:rPr>
              <a:t>透明性</a:t>
            </a:r>
          </a:p>
        </p:txBody>
      </p:sp>
    </p:spTree>
    <p:extLst>
      <p:ext uri="{BB962C8B-B14F-4D97-AF65-F5344CB8AC3E}">
        <p14:creationId xmlns:p14="http://schemas.microsoft.com/office/powerpoint/2010/main" val="368484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 name="スライド番号プレースホルダ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704225-54EB-40E1-A370-C39681D2C480}" type="slidenum">
              <a:rPr kumimoji="1" lang="en-US" altLang="ja-JP" sz="12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8" name="テキスト ボックス 7">
            <a:extLst>
              <a:ext uri="{FF2B5EF4-FFF2-40B4-BE49-F238E27FC236}">
                <a16:creationId xmlns:a16="http://schemas.microsoft.com/office/drawing/2014/main" id="{D7EEFE85-8E49-4C00-8065-0BFA9C55BE6D}"/>
              </a:ext>
            </a:extLst>
          </p:cNvPr>
          <p:cNvSpPr txBox="1"/>
          <p:nvPr/>
        </p:nvSpPr>
        <p:spPr>
          <a:xfrm>
            <a:off x="384462" y="197425"/>
            <a:ext cx="6473536" cy="769441"/>
          </a:xfrm>
          <a:prstGeom prst="rect">
            <a:avLst/>
          </a:prstGeom>
          <a:noFill/>
        </p:spPr>
        <p:txBody>
          <a:bodyPr wrap="square" rtlCol="0">
            <a:spAutoFit/>
          </a:bodyPr>
          <a:lstStyle/>
          <a:p>
            <a:r>
              <a:rPr kumimoji="1" lang="en-US" altLang="ja-JP" sz="4400" dirty="0"/>
              <a:t>3. </a:t>
            </a:r>
            <a:r>
              <a:rPr kumimoji="1" lang="ja-JP" altLang="en-US" sz="4400" dirty="0"/>
              <a:t>気候変動の基礎知識</a:t>
            </a:r>
          </a:p>
        </p:txBody>
      </p:sp>
      <p:grpSp>
        <p:nvGrpSpPr>
          <p:cNvPr id="3" name="グループ化 2">
            <a:extLst>
              <a:ext uri="{FF2B5EF4-FFF2-40B4-BE49-F238E27FC236}">
                <a16:creationId xmlns:a16="http://schemas.microsoft.com/office/drawing/2014/main" id="{497AB1C7-8D1C-4574-926F-3EB3A0E2A695}"/>
              </a:ext>
            </a:extLst>
          </p:cNvPr>
          <p:cNvGrpSpPr>
            <a:grpSpLocks noChangeAspect="1"/>
          </p:cNvGrpSpPr>
          <p:nvPr/>
        </p:nvGrpSpPr>
        <p:grpSpPr>
          <a:xfrm>
            <a:off x="827088" y="1246619"/>
            <a:ext cx="7920000" cy="3774566"/>
            <a:chOff x="827088" y="1412875"/>
            <a:chExt cx="8244175" cy="3929063"/>
          </a:xfrm>
        </p:grpSpPr>
        <p:pic>
          <p:nvPicPr>
            <p:cNvPr id="8195" name="Picture 5" descr="greenhou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1412875"/>
              <a:ext cx="757555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0" name="Text Box 8"/>
            <p:cNvSpPr txBox="1">
              <a:spLocks noChangeArrowheads="1"/>
            </p:cNvSpPr>
            <p:nvPr/>
          </p:nvSpPr>
          <p:spPr bwMode="auto">
            <a:xfrm>
              <a:off x="4967870" y="2015545"/>
              <a:ext cx="4103393" cy="48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温室効果ガス</a:t>
              </a:r>
              <a:r>
                <a:rPr kumimoji="1" lang="en-US" altLang="ja-JP" sz="24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(GHG)</a:t>
              </a:r>
              <a:endParaRPr kumimoji="1" lang="ja-JP" altLang="en-US" sz="2000" b="0" i="0" u="none" strike="noStrike" kern="1200" cap="none" spc="0" normalizeH="0" baseline="0" noProof="0" dirty="0">
                <a:ln>
                  <a:noFill/>
                </a:ln>
                <a:effectLst/>
                <a:uLnTx/>
                <a:uFillTx/>
                <a:latin typeface="Arial" pitchFamily="34" charset="0"/>
                <a:ea typeface="ＭＳ Ｐゴシック" pitchFamily="50" charset="-128"/>
                <a:cs typeface="+mn-cs"/>
              </a:endParaRPr>
            </a:p>
          </p:txBody>
        </p:sp>
        <p:sp>
          <p:nvSpPr>
            <p:cNvPr id="4" name="テキスト ボックス 3">
              <a:extLst>
                <a:ext uri="{FF2B5EF4-FFF2-40B4-BE49-F238E27FC236}">
                  <a16:creationId xmlns:a16="http://schemas.microsoft.com/office/drawing/2014/main" id="{42D456B3-10A7-4DF4-9BA6-E6808BE5FB0B}"/>
                </a:ext>
              </a:extLst>
            </p:cNvPr>
            <p:cNvSpPr txBox="1"/>
            <p:nvPr/>
          </p:nvSpPr>
          <p:spPr>
            <a:xfrm>
              <a:off x="5121855" y="2289900"/>
              <a:ext cx="1870363" cy="718145"/>
            </a:xfrm>
            <a:prstGeom prst="rect">
              <a:avLst/>
            </a:prstGeom>
            <a:noFill/>
          </p:spPr>
          <p:txBody>
            <a:bodyPr wrap="square" rtlCol="0">
              <a:spAutoFit/>
            </a:bodyPr>
            <a:lstStyle/>
            <a:p>
              <a:r>
                <a:rPr kumimoji="1" lang="en-US" altLang="ja-JP" dirty="0" err="1"/>
                <a:t>GreenHouse</a:t>
              </a:r>
              <a:r>
                <a:rPr kumimoji="1" lang="en-US" altLang="ja-JP" dirty="0"/>
                <a:t> Gas</a:t>
              </a:r>
              <a:endParaRPr kumimoji="1" lang="ja-JP" altLang="en-US" dirty="0"/>
            </a:p>
          </p:txBody>
        </p:sp>
      </p:grpSp>
      <p:sp>
        <p:nvSpPr>
          <p:cNvPr id="2" name="テキスト ボックス 1">
            <a:extLst>
              <a:ext uri="{FF2B5EF4-FFF2-40B4-BE49-F238E27FC236}">
                <a16:creationId xmlns:a16="http://schemas.microsoft.com/office/drawing/2014/main" id="{F3284076-4639-46AB-A89A-D3E4C06AD40B}"/>
              </a:ext>
            </a:extLst>
          </p:cNvPr>
          <p:cNvSpPr txBox="1"/>
          <p:nvPr/>
        </p:nvSpPr>
        <p:spPr>
          <a:xfrm>
            <a:off x="674437" y="861107"/>
            <a:ext cx="3381230" cy="646331"/>
          </a:xfrm>
          <a:prstGeom prst="rect">
            <a:avLst/>
          </a:prstGeom>
          <a:noFill/>
        </p:spPr>
        <p:txBody>
          <a:bodyPr wrap="square" rtlCol="0">
            <a:spAutoFit/>
          </a:bodyPr>
          <a:lstStyle/>
          <a:p>
            <a:r>
              <a:rPr kumimoji="1" lang="ja-JP" altLang="en-US" sz="3600" dirty="0">
                <a:solidFill>
                  <a:srgbClr val="FF0000"/>
                </a:solidFill>
              </a:rPr>
              <a:t>温室効果　</a:t>
            </a:r>
          </a:p>
        </p:txBody>
      </p:sp>
      <p:sp>
        <p:nvSpPr>
          <p:cNvPr id="95238" name="Text Box 6"/>
          <p:cNvSpPr txBox="1">
            <a:spLocks noChangeArrowheads="1"/>
          </p:cNvSpPr>
          <p:nvPr/>
        </p:nvSpPr>
        <p:spPr bwMode="auto">
          <a:xfrm>
            <a:off x="1835150" y="4487207"/>
            <a:ext cx="1871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18℃</a:t>
            </a:r>
          </a:p>
        </p:txBody>
      </p:sp>
      <p:sp>
        <p:nvSpPr>
          <p:cNvPr id="95239" name="Text Box 7"/>
          <p:cNvSpPr txBox="1">
            <a:spLocks noChangeArrowheads="1"/>
          </p:cNvSpPr>
          <p:nvPr/>
        </p:nvSpPr>
        <p:spPr bwMode="auto">
          <a:xfrm>
            <a:off x="5533828" y="4486018"/>
            <a:ext cx="2160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15℃</a:t>
            </a:r>
          </a:p>
        </p:txBody>
      </p:sp>
      <p:sp>
        <p:nvSpPr>
          <p:cNvPr id="13" name="テキスト ボックス 12">
            <a:extLst>
              <a:ext uri="{FF2B5EF4-FFF2-40B4-BE49-F238E27FC236}">
                <a16:creationId xmlns:a16="http://schemas.microsoft.com/office/drawing/2014/main" id="{71F344B1-C6EE-48E2-8F41-F89C7ABB4A17}"/>
              </a:ext>
            </a:extLst>
          </p:cNvPr>
          <p:cNvSpPr txBox="1"/>
          <p:nvPr/>
        </p:nvSpPr>
        <p:spPr>
          <a:xfrm>
            <a:off x="4605092" y="5151816"/>
            <a:ext cx="3733078" cy="1569660"/>
          </a:xfrm>
          <a:prstGeom prst="rect">
            <a:avLst/>
          </a:prstGeom>
          <a:noFill/>
        </p:spPr>
        <p:txBody>
          <a:bodyPr wrap="square">
            <a:spAutoFit/>
          </a:bodyPr>
          <a:lstStyle/>
          <a:p>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CO</a:t>
            </a:r>
            <a:r>
              <a:rPr kumimoji="1" lang="en-US" altLang="ja-JP" sz="2400" b="0" i="0" u="none" strike="noStrike" kern="1200" cap="none" spc="0" normalizeH="0" baseline="-25000" noProof="0" dirty="0">
                <a:ln>
                  <a:noFill/>
                </a:ln>
                <a:solidFill>
                  <a:prstClr val="black"/>
                </a:solidFill>
                <a:effectLst/>
                <a:uLnTx/>
                <a:uFillTx/>
                <a:latin typeface="Arial" pitchFamily="34" charset="0"/>
                <a:ea typeface="ＭＳ Ｐゴシック" pitchFamily="50" charset="-128"/>
                <a:cs typeface="+mn-cs"/>
              </a:rPr>
              <a:t>2</a:t>
            </a:r>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410ppm</a:t>
            </a:r>
            <a:endParaRPr lang="ja-JP" altLang="en-US" sz="2400" dirty="0">
              <a:solidFill>
                <a:prstClr val="black"/>
              </a:solidFill>
              <a:latin typeface="Arial" pitchFamily="34" charset="0"/>
              <a:ea typeface="ＭＳ Ｐゴシック" pitchFamily="50" charset="-128"/>
            </a:endParaRPr>
          </a:p>
          <a:p>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CH</a:t>
            </a:r>
            <a:r>
              <a:rPr kumimoji="1" lang="en-US" altLang="ja-JP" sz="2400" b="0" i="0" u="none" strike="noStrike" kern="1200" cap="none" spc="0" normalizeH="0" baseline="-25000" noProof="0" dirty="0">
                <a:ln>
                  <a:noFill/>
                </a:ln>
                <a:solidFill>
                  <a:prstClr val="black"/>
                </a:solidFill>
                <a:effectLst/>
                <a:uLnTx/>
                <a:uFillTx/>
                <a:latin typeface="Arial" pitchFamily="34" charset="0"/>
                <a:ea typeface="ＭＳ Ｐゴシック" pitchFamily="50" charset="-128"/>
                <a:cs typeface="+mn-cs"/>
              </a:rPr>
              <a:t>4</a:t>
            </a:r>
            <a:r>
              <a:rPr kumimoji="1" lang="en-US" altLang="ja-JP"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メタン</a:t>
            </a:r>
            <a:r>
              <a:rPr kumimoji="1" lang="en-US" altLang="ja-JP"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ja-JP" altLang="en-US"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1.87ppm</a:t>
            </a:r>
            <a:endParaRPr kumimoji="1"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N</a:t>
            </a:r>
            <a:r>
              <a:rPr kumimoji="1" lang="en-US" altLang="ja-JP" sz="2400" b="0" i="0" u="none" strike="noStrike" kern="1200" cap="none" spc="0" normalizeH="0" baseline="-25000" noProof="0" dirty="0">
                <a:ln>
                  <a:noFill/>
                </a:ln>
                <a:solidFill>
                  <a:prstClr val="black"/>
                </a:solidFill>
                <a:effectLst/>
                <a:uLnTx/>
                <a:uFillTx/>
                <a:latin typeface="Arial" pitchFamily="34" charset="0"/>
                <a:ea typeface="ＭＳ Ｐゴシック" pitchFamily="50" charset="-128"/>
                <a:cs typeface="+mn-cs"/>
              </a:rPr>
              <a:t>2</a:t>
            </a:r>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O</a:t>
            </a:r>
            <a:r>
              <a:rPr kumimoji="1" lang="en-US" altLang="ja-JP"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一酸化二窒素</a:t>
            </a:r>
            <a:r>
              <a:rPr kumimoji="1" lang="en-US" altLang="ja-JP"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332ppb</a:t>
            </a:r>
            <a:endParaRPr kumimoji="1"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O</a:t>
            </a:r>
            <a:r>
              <a:rPr kumimoji="1" lang="en-US" altLang="ja-JP" sz="2400" b="0" i="0" u="none" strike="noStrike" kern="1200" cap="none" spc="0" normalizeH="0" baseline="-25000" noProof="0" dirty="0">
                <a:ln>
                  <a:noFill/>
                </a:ln>
                <a:solidFill>
                  <a:prstClr val="black"/>
                </a:solidFill>
                <a:effectLst/>
                <a:uLnTx/>
                <a:uFillTx/>
                <a:latin typeface="Arial" pitchFamily="34" charset="0"/>
                <a:ea typeface="ＭＳ Ｐゴシック" pitchFamily="50" charset="-128"/>
                <a:cs typeface="+mn-cs"/>
              </a:rPr>
              <a:t>3</a:t>
            </a:r>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en-US" altLang="ja-JP"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対流圏オゾン</a:t>
            </a:r>
            <a:r>
              <a:rPr kumimoji="1" lang="en-US" altLang="ja-JP"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，フロンなど</a:t>
            </a:r>
            <a:endParaRPr lang="ja-JP" altLang="en-US" sz="2400" dirty="0"/>
          </a:p>
        </p:txBody>
      </p:sp>
      <p:sp>
        <p:nvSpPr>
          <p:cNvPr id="15" name="テキスト ボックス 14">
            <a:extLst>
              <a:ext uri="{FF2B5EF4-FFF2-40B4-BE49-F238E27FC236}">
                <a16:creationId xmlns:a16="http://schemas.microsoft.com/office/drawing/2014/main" id="{92D184FB-08E7-459B-BA72-B29B151D14CD}"/>
              </a:ext>
            </a:extLst>
          </p:cNvPr>
          <p:cNvSpPr txBox="1"/>
          <p:nvPr/>
        </p:nvSpPr>
        <p:spPr>
          <a:xfrm>
            <a:off x="642401" y="5298211"/>
            <a:ext cx="4733058"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窒素　　　</a:t>
            </a:r>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78.08%</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酸素　　　</a:t>
            </a:r>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20.95%</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アルゴン  </a:t>
            </a:r>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0.93%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計　　　　 </a:t>
            </a:r>
            <a:r>
              <a:rPr kumimoji="1" lang="en-US" altLang="ja-JP" sz="2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99.96%</a:t>
            </a:r>
            <a:endPar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7" name="テキスト ボックス 6">
            <a:extLst>
              <a:ext uri="{FF2B5EF4-FFF2-40B4-BE49-F238E27FC236}">
                <a16:creationId xmlns:a16="http://schemas.microsoft.com/office/drawing/2014/main" id="{FEFC1F74-109C-4F54-9220-9F2A12FBE435}"/>
              </a:ext>
            </a:extLst>
          </p:cNvPr>
          <p:cNvSpPr txBox="1"/>
          <p:nvPr/>
        </p:nvSpPr>
        <p:spPr>
          <a:xfrm>
            <a:off x="197427" y="4862674"/>
            <a:ext cx="1444954" cy="461665"/>
          </a:xfrm>
          <a:prstGeom prst="rect">
            <a:avLst/>
          </a:prstGeom>
          <a:noFill/>
        </p:spPr>
        <p:txBody>
          <a:bodyPr wrap="square" rtlCol="0">
            <a:spAutoFit/>
          </a:bodyPr>
          <a:lstStyle/>
          <a:p>
            <a:r>
              <a:rPr kumimoji="1" lang="ja-JP" altLang="en-US" sz="2400" dirty="0"/>
              <a:t>乾燥空気</a:t>
            </a:r>
          </a:p>
        </p:txBody>
      </p:sp>
      <p:sp>
        <p:nvSpPr>
          <p:cNvPr id="9" name="テキスト ボックス 8">
            <a:extLst>
              <a:ext uri="{FF2B5EF4-FFF2-40B4-BE49-F238E27FC236}">
                <a16:creationId xmlns:a16="http://schemas.microsoft.com/office/drawing/2014/main" id="{FE37DFFD-AA7A-46BD-AC40-328E53D95AFF}"/>
              </a:ext>
            </a:extLst>
          </p:cNvPr>
          <p:cNvSpPr txBox="1"/>
          <p:nvPr/>
        </p:nvSpPr>
        <p:spPr>
          <a:xfrm>
            <a:off x="3769106" y="5005421"/>
            <a:ext cx="919681" cy="1200329"/>
          </a:xfrm>
          <a:prstGeom prst="rect">
            <a:avLst/>
          </a:prstGeom>
          <a:noFill/>
        </p:spPr>
        <p:txBody>
          <a:bodyPr wrap="square" rtlCol="0">
            <a:spAutoFit/>
          </a:bodyPr>
          <a:lstStyle/>
          <a:p>
            <a:r>
              <a:rPr kumimoji="1" lang="en-US" altLang="ja-JP" sz="2400" b="1" dirty="0">
                <a:solidFill>
                  <a:srgbClr val="FF0000"/>
                </a:solidFill>
              </a:rPr>
              <a:t>GHG</a:t>
            </a:r>
          </a:p>
          <a:p>
            <a:endParaRPr lang="en-US" altLang="ja-JP" sz="2400" b="1" dirty="0">
              <a:solidFill>
                <a:srgbClr val="FF0000"/>
              </a:solidFill>
            </a:endParaRPr>
          </a:p>
          <a:p>
            <a:r>
              <a:rPr kumimoji="1" lang="ja-JP" altLang="en-US" sz="2400" b="1" dirty="0">
                <a:solidFill>
                  <a:srgbClr val="FF0000"/>
                </a:solidFill>
              </a:rPr>
              <a:t>微量</a:t>
            </a:r>
          </a:p>
        </p:txBody>
      </p:sp>
    </p:spTree>
    <p:extLst>
      <p:ext uri="{BB962C8B-B14F-4D97-AF65-F5344CB8AC3E}">
        <p14:creationId xmlns:p14="http://schemas.microsoft.com/office/powerpoint/2010/main" val="3709668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5238">
                                            <p:txEl>
                                              <p:pRg st="0" end="0"/>
                                            </p:txEl>
                                          </p:spTgt>
                                        </p:tgtEl>
                                        <p:attrNameLst>
                                          <p:attrName>style.visibility</p:attrName>
                                        </p:attrNameLst>
                                      </p:cBhvr>
                                      <p:to>
                                        <p:strVal val="visible"/>
                                      </p:to>
                                    </p:set>
                                    <p:animEffect transition="in" filter="blinds(horizontal)">
                                      <p:cBhvr>
                                        <p:cTn id="7" dur="500"/>
                                        <p:tgtEl>
                                          <p:spTgt spid="952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5239">
                                            <p:txEl>
                                              <p:pRg st="0" end="0"/>
                                            </p:txEl>
                                          </p:spTgt>
                                        </p:tgtEl>
                                        <p:attrNameLst>
                                          <p:attrName>style.visibility</p:attrName>
                                        </p:attrNameLst>
                                      </p:cBhvr>
                                      <p:to>
                                        <p:strVal val="visible"/>
                                      </p:to>
                                    </p:set>
                                    <p:animEffect transition="in" filter="blinds(horizontal)">
                                      <p:cBhvr>
                                        <p:cTn id="12" dur="500"/>
                                        <p:tgtEl>
                                          <p:spTgt spid="952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15</a:t>
            </a:fld>
            <a:endParaRPr lang="ja-JP" altLang="en-US">
              <a:solidFill>
                <a:prstClr val="black">
                  <a:tint val="75000"/>
                </a:prstClr>
              </a:solidFill>
            </a:endParaRPr>
          </a:p>
        </p:txBody>
      </p:sp>
      <p:pic>
        <p:nvPicPr>
          <p:cNvPr id="3" name="Picture 5" descr="greenhouse">
            <a:extLst>
              <a:ext uri="{FF2B5EF4-FFF2-40B4-BE49-F238E27FC236}">
                <a16:creationId xmlns:a16="http://schemas.microsoft.com/office/drawing/2014/main" id="{7F0A6AA2-FD15-4377-A7BE-DA7C657E92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88" y="1142712"/>
            <a:ext cx="6492240" cy="336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378FA35D-D4B6-4EBC-8254-631B8EDB6EA8}"/>
              </a:ext>
            </a:extLst>
          </p:cNvPr>
          <p:cNvSpPr txBox="1"/>
          <p:nvPr/>
        </p:nvSpPr>
        <p:spPr>
          <a:xfrm>
            <a:off x="249382" y="384464"/>
            <a:ext cx="6483928" cy="830997"/>
          </a:xfrm>
          <a:prstGeom prst="rect">
            <a:avLst/>
          </a:prstGeom>
          <a:noFill/>
        </p:spPr>
        <p:txBody>
          <a:bodyPr wrap="square" rtlCol="0">
            <a:spAutoFit/>
          </a:bodyPr>
          <a:lstStyle/>
          <a:p>
            <a:r>
              <a:rPr kumimoji="1" lang="ja-JP" altLang="en-US" sz="2400" dirty="0"/>
              <a:t>突然，温室効果ガスが増えると</a:t>
            </a:r>
            <a:r>
              <a:rPr kumimoji="1" lang="en-US" altLang="ja-JP" sz="2400" dirty="0"/>
              <a:t>(</a:t>
            </a:r>
            <a:r>
              <a:rPr kumimoji="1" lang="ja-JP" altLang="en-US" sz="2400" dirty="0"/>
              <a:t>大気や地表温度が変わらないとすると</a:t>
            </a:r>
            <a:r>
              <a:rPr kumimoji="1" lang="en-US" altLang="ja-JP" sz="2400" dirty="0"/>
              <a:t>)</a:t>
            </a:r>
            <a:endParaRPr kumimoji="1" lang="ja-JP" altLang="en-US" sz="2400" dirty="0"/>
          </a:p>
        </p:txBody>
      </p:sp>
      <p:sp>
        <p:nvSpPr>
          <p:cNvPr id="8" name="テキスト ボックス 7">
            <a:extLst>
              <a:ext uri="{FF2B5EF4-FFF2-40B4-BE49-F238E27FC236}">
                <a16:creationId xmlns:a16="http://schemas.microsoft.com/office/drawing/2014/main" id="{F878939E-7177-4852-87F3-A8167F39F49E}"/>
              </a:ext>
            </a:extLst>
          </p:cNvPr>
          <p:cNvSpPr txBox="1"/>
          <p:nvPr/>
        </p:nvSpPr>
        <p:spPr>
          <a:xfrm>
            <a:off x="121550" y="1914920"/>
            <a:ext cx="4597802" cy="461665"/>
          </a:xfrm>
          <a:prstGeom prst="rect">
            <a:avLst/>
          </a:prstGeom>
          <a:noFill/>
        </p:spPr>
        <p:txBody>
          <a:bodyPr wrap="square" rtlCol="0">
            <a:spAutoFit/>
          </a:bodyPr>
          <a:lstStyle/>
          <a:p>
            <a:r>
              <a:rPr kumimoji="1" lang="ja-JP" altLang="en-US" sz="2400" dirty="0">
                <a:solidFill>
                  <a:srgbClr val="FF9933"/>
                </a:solidFill>
              </a:rPr>
              <a:t>赤外線</a:t>
            </a:r>
            <a:r>
              <a:rPr kumimoji="1" lang="ja-JP" altLang="en-US" sz="2400" dirty="0"/>
              <a:t>量　　　　　　　　　　　</a:t>
            </a:r>
            <a:r>
              <a:rPr kumimoji="1" lang="ja-JP" altLang="en-US" sz="2400" b="1" dirty="0"/>
              <a:t>＞</a:t>
            </a:r>
          </a:p>
        </p:txBody>
      </p:sp>
      <p:sp>
        <p:nvSpPr>
          <p:cNvPr id="9" name="テキスト ボックス 8">
            <a:extLst>
              <a:ext uri="{FF2B5EF4-FFF2-40B4-BE49-F238E27FC236}">
                <a16:creationId xmlns:a16="http://schemas.microsoft.com/office/drawing/2014/main" id="{63183039-09B5-42EA-BCEB-7CC45E3D67C0}"/>
              </a:ext>
            </a:extLst>
          </p:cNvPr>
          <p:cNvSpPr txBox="1"/>
          <p:nvPr/>
        </p:nvSpPr>
        <p:spPr>
          <a:xfrm>
            <a:off x="1951209" y="2123349"/>
            <a:ext cx="1454727" cy="1107996"/>
          </a:xfrm>
          <a:prstGeom prst="rect">
            <a:avLst/>
          </a:prstGeom>
          <a:noFill/>
        </p:spPr>
        <p:txBody>
          <a:bodyPr wrap="square" rtlCol="0">
            <a:spAutoFit/>
          </a:bodyPr>
          <a:lstStyle/>
          <a:p>
            <a:r>
              <a:rPr kumimoji="1" lang="ja-JP" altLang="en-US" sz="2200" dirty="0"/>
              <a:t>バランス</a:t>
            </a:r>
          </a:p>
          <a:p>
            <a:r>
              <a:rPr kumimoji="1" lang="ja-JP" altLang="en-US" sz="2200" dirty="0"/>
              <a:t>入射量＝放出量</a:t>
            </a:r>
          </a:p>
        </p:txBody>
      </p:sp>
      <p:sp>
        <p:nvSpPr>
          <p:cNvPr id="10" name="テキスト ボックス 9">
            <a:extLst>
              <a:ext uri="{FF2B5EF4-FFF2-40B4-BE49-F238E27FC236}">
                <a16:creationId xmlns:a16="http://schemas.microsoft.com/office/drawing/2014/main" id="{A11F82BD-3207-4FB8-97A7-246DE9F79E70}"/>
              </a:ext>
            </a:extLst>
          </p:cNvPr>
          <p:cNvSpPr txBox="1"/>
          <p:nvPr/>
        </p:nvSpPr>
        <p:spPr>
          <a:xfrm>
            <a:off x="4301830" y="2169353"/>
            <a:ext cx="1454727" cy="769441"/>
          </a:xfrm>
          <a:prstGeom prst="rect">
            <a:avLst/>
          </a:prstGeom>
          <a:noFill/>
        </p:spPr>
        <p:txBody>
          <a:bodyPr wrap="square" rtlCol="0">
            <a:spAutoFit/>
          </a:bodyPr>
          <a:lstStyle/>
          <a:p>
            <a:r>
              <a:rPr kumimoji="1" lang="ja-JP" altLang="en-US" sz="2200" dirty="0"/>
              <a:t>入射量</a:t>
            </a:r>
          </a:p>
          <a:p>
            <a:r>
              <a:rPr kumimoji="1" lang="ja-JP" altLang="en-US" sz="2200" dirty="0"/>
              <a:t>＞放出量</a:t>
            </a:r>
          </a:p>
        </p:txBody>
      </p:sp>
      <p:sp>
        <p:nvSpPr>
          <p:cNvPr id="11" name="テキスト ボックス 10">
            <a:extLst>
              <a:ext uri="{FF2B5EF4-FFF2-40B4-BE49-F238E27FC236}">
                <a16:creationId xmlns:a16="http://schemas.microsoft.com/office/drawing/2014/main" id="{21B2A6C9-93A4-49D2-A3F8-80082CE5ADA9}"/>
              </a:ext>
            </a:extLst>
          </p:cNvPr>
          <p:cNvSpPr txBox="1"/>
          <p:nvPr/>
        </p:nvSpPr>
        <p:spPr>
          <a:xfrm>
            <a:off x="122726" y="4517401"/>
            <a:ext cx="5067340" cy="892552"/>
          </a:xfrm>
          <a:prstGeom prst="rect">
            <a:avLst/>
          </a:prstGeom>
          <a:noFill/>
        </p:spPr>
        <p:txBody>
          <a:bodyPr wrap="square" rtlCol="0">
            <a:spAutoFit/>
          </a:bodyPr>
          <a:lstStyle/>
          <a:p>
            <a:r>
              <a:rPr kumimoji="1" lang="ja-JP" altLang="en-US" sz="2400" dirty="0"/>
              <a:t>放射のバランスを壊すものがある場合，</a:t>
            </a:r>
          </a:p>
          <a:p>
            <a:r>
              <a:rPr kumimoji="1" lang="ja-JP" altLang="en-US" sz="2800" dirty="0">
                <a:solidFill>
                  <a:srgbClr val="FF0000"/>
                </a:solidFill>
              </a:rPr>
              <a:t>放射強制力</a:t>
            </a:r>
            <a:r>
              <a:rPr kumimoji="1" lang="ja-JP" altLang="en-US" sz="2800" dirty="0"/>
              <a:t>＝入射量－放出量</a:t>
            </a:r>
          </a:p>
        </p:txBody>
      </p:sp>
      <p:sp>
        <p:nvSpPr>
          <p:cNvPr id="12" name="テキスト ボックス 11">
            <a:extLst>
              <a:ext uri="{FF2B5EF4-FFF2-40B4-BE49-F238E27FC236}">
                <a16:creationId xmlns:a16="http://schemas.microsoft.com/office/drawing/2014/main" id="{4986FDA5-0763-48D9-B7C9-4A42325DC1A9}"/>
              </a:ext>
            </a:extLst>
          </p:cNvPr>
          <p:cNvSpPr txBox="1"/>
          <p:nvPr/>
        </p:nvSpPr>
        <p:spPr>
          <a:xfrm>
            <a:off x="628827" y="5514086"/>
            <a:ext cx="4733365" cy="830997"/>
          </a:xfrm>
          <a:prstGeom prst="rect">
            <a:avLst/>
          </a:prstGeom>
          <a:noFill/>
        </p:spPr>
        <p:txBody>
          <a:bodyPr wrap="square" rtlCol="0">
            <a:spAutoFit/>
          </a:bodyPr>
          <a:lstStyle/>
          <a:p>
            <a:r>
              <a:rPr kumimoji="1" lang="ja-JP" altLang="en-US" sz="2400" dirty="0"/>
              <a:t>これが地球を暖めると考える。</a:t>
            </a:r>
          </a:p>
          <a:p>
            <a:r>
              <a:rPr kumimoji="1" lang="ja-JP" altLang="en-US" sz="2400" dirty="0"/>
              <a:t>温暖化要因の量的な比較ができる。</a:t>
            </a:r>
          </a:p>
        </p:txBody>
      </p:sp>
      <p:sp>
        <p:nvSpPr>
          <p:cNvPr id="14" name="テキスト ボックス 13">
            <a:extLst>
              <a:ext uri="{FF2B5EF4-FFF2-40B4-BE49-F238E27FC236}">
                <a16:creationId xmlns:a16="http://schemas.microsoft.com/office/drawing/2014/main" id="{CBB5E3E5-886F-4F07-9D7F-097C7A6AAF9F}"/>
              </a:ext>
            </a:extLst>
          </p:cNvPr>
          <p:cNvSpPr txBox="1"/>
          <p:nvPr/>
        </p:nvSpPr>
        <p:spPr>
          <a:xfrm>
            <a:off x="5504008" y="4514086"/>
            <a:ext cx="3607358" cy="2000548"/>
          </a:xfrm>
          <a:prstGeom prst="rect">
            <a:avLst/>
          </a:prstGeom>
          <a:noFill/>
        </p:spPr>
        <p:txBody>
          <a:bodyPr wrap="square" rtlCol="0">
            <a:spAutoFit/>
          </a:bodyPr>
          <a:lstStyle/>
          <a:p>
            <a:r>
              <a:rPr kumimoji="1" lang="en-US" altLang="ja-JP" sz="2400" dirty="0"/>
              <a:t>AR6</a:t>
            </a:r>
            <a:r>
              <a:rPr kumimoji="1" lang="ja-JP" altLang="en-US" sz="2400" dirty="0"/>
              <a:t>ではこれを発展させた</a:t>
            </a:r>
            <a:r>
              <a:rPr kumimoji="1" lang="ja-JP" altLang="en-US" sz="2800" dirty="0">
                <a:solidFill>
                  <a:srgbClr val="FF0000"/>
                </a:solidFill>
              </a:rPr>
              <a:t>有効放射強制力</a:t>
            </a:r>
          </a:p>
          <a:p>
            <a:r>
              <a:rPr kumimoji="1" lang="ja-JP" altLang="en-US" sz="2400" dirty="0"/>
              <a:t>を用いている。地表面温度のみを高める放射量として定義されている。</a:t>
            </a:r>
          </a:p>
        </p:txBody>
      </p:sp>
      <p:sp>
        <p:nvSpPr>
          <p:cNvPr id="5" name="テキスト ボックス 4">
            <a:extLst>
              <a:ext uri="{FF2B5EF4-FFF2-40B4-BE49-F238E27FC236}">
                <a16:creationId xmlns:a16="http://schemas.microsoft.com/office/drawing/2014/main" id="{A56E1E29-D957-4C5E-A7D7-2B7EA16F81EF}"/>
              </a:ext>
            </a:extLst>
          </p:cNvPr>
          <p:cNvSpPr txBox="1"/>
          <p:nvPr/>
        </p:nvSpPr>
        <p:spPr>
          <a:xfrm>
            <a:off x="249381" y="5271725"/>
            <a:ext cx="2100413" cy="369332"/>
          </a:xfrm>
          <a:prstGeom prst="rect">
            <a:avLst/>
          </a:prstGeom>
          <a:noFill/>
        </p:spPr>
        <p:txBody>
          <a:bodyPr wrap="square" rtlCol="0">
            <a:spAutoFit/>
          </a:bodyPr>
          <a:lstStyle/>
          <a:p>
            <a:r>
              <a:rPr kumimoji="1" lang="en-US" altLang="ja-JP" dirty="0"/>
              <a:t>Radiative Forcing</a:t>
            </a:r>
            <a:endParaRPr kumimoji="1" lang="ja-JP" altLang="en-US" dirty="0"/>
          </a:p>
        </p:txBody>
      </p:sp>
      <p:sp>
        <p:nvSpPr>
          <p:cNvPr id="6" name="テキスト ボックス 5">
            <a:extLst>
              <a:ext uri="{FF2B5EF4-FFF2-40B4-BE49-F238E27FC236}">
                <a16:creationId xmlns:a16="http://schemas.microsoft.com/office/drawing/2014/main" id="{FF170711-2384-43E4-9478-3ACCAA105E3F}"/>
              </a:ext>
            </a:extLst>
          </p:cNvPr>
          <p:cNvSpPr txBox="1"/>
          <p:nvPr/>
        </p:nvSpPr>
        <p:spPr>
          <a:xfrm>
            <a:off x="6633023" y="1626403"/>
            <a:ext cx="2087562" cy="1200329"/>
          </a:xfrm>
          <a:prstGeom prst="rect">
            <a:avLst/>
          </a:prstGeom>
          <a:noFill/>
        </p:spPr>
        <p:txBody>
          <a:bodyPr wrap="square" rtlCol="0">
            <a:spAutoFit/>
          </a:bodyPr>
          <a:lstStyle/>
          <a:p>
            <a:r>
              <a:rPr kumimoji="1" lang="ja-JP" altLang="en-US" sz="2400" dirty="0">
                <a:solidFill>
                  <a:srgbClr val="FFC000"/>
                </a:solidFill>
              </a:rPr>
              <a:t>赤外線</a:t>
            </a:r>
            <a:r>
              <a:rPr kumimoji="1" lang="ja-JP" altLang="en-US" sz="2400" dirty="0"/>
              <a:t>の強さ</a:t>
            </a:r>
          </a:p>
          <a:p>
            <a:r>
              <a:rPr kumimoji="1" lang="ja-JP" altLang="en-US" sz="2400" dirty="0"/>
              <a:t>　温度が高い</a:t>
            </a:r>
          </a:p>
          <a:p>
            <a:r>
              <a:rPr kumimoji="1" lang="ja-JP" altLang="en-US" sz="2400" dirty="0"/>
              <a:t>　ほど強い</a:t>
            </a:r>
          </a:p>
        </p:txBody>
      </p:sp>
    </p:spTree>
    <p:extLst>
      <p:ext uri="{BB962C8B-B14F-4D97-AF65-F5344CB8AC3E}">
        <p14:creationId xmlns:p14="http://schemas.microsoft.com/office/powerpoint/2010/main" val="268985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16</a:t>
            </a:fld>
            <a:endParaRPr lang="ja-JP" altLang="en-US" dirty="0">
              <a:solidFill>
                <a:prstClr val="black">
                  <a:tint val="75000"/>
                </a:prstClr>
              </a:solidFill>
            </a:endParaRPr>
          </a:p>
        </p:txBody>
      </p:sp>
      <p:sp>
        <p:nvSpPr>
          <p:cNvPr id="10" name="テキスト ボックス 9">
            <a:extLst>
              <a:ext uri="{FF2B5EF4-FFF2-40B4-BE49-F238E27FC236}">
                <a16:creationId xmlns:a16="http://schemas.microsoft.com/office/drawing/2014/main" id="{D1F2752C-B1BE-4271-82D4-BE6203CE6359}"/>
              </a:ext>
            </a:extLst>
          </p:cNvPr>
          <p:cNvSpPr txBox="1"/>
          <p:nvPr/>
        </p:nvSpPr>
        <p:spPr>
          <a:xfrm>
            <a:off x="301333" y="430055"/>
            <a:ext cx="4842768" cy="584775"/>
          </a:xfrm>
          <a:prstGeom prst="rect">
            <a:avLst/>
          </a:prstGeom>
          <a:noFill/>
        </p:spPr>
        <p:txBody>
          <a:bodyPr wrap="square">
            <a:spAutoFit/>
          </a:bodyPr>
          <a:lstStyle/>
          <a:p>
            <a:r>
              <a:rPr lang="ja-JP" altLang="en-US" sz="3200" b="1" dirty="0">
                <a:solidFill>
                  <a:srgbClr val="0070C0"/>
                </a:solidFill>
              </a:rPr>
              <a:t>気候システム</a:t>
            </a:r>
            <a:r>
              <a:rPr lang="ja-JP" altLang="en-US" sz="3200" dirty="0"/>
              <a:t>とその変動</a:t>
            </a:r>
          </a:p>
        </p:txBody>
      </p:sp>
      <p:sp>
        <p:nvSpPr>
          <p:cNvPr id="12" name="テキスト ボックス 11">
            <a:extLst>
              <a:ext uri="{FF2B5EF4-FFF2-40B4-BE49-F238E27FC236}">
                <a16:creationId xmlns:a16="http://schemas.microsoft.com/office/drawing/2014/main" id="{40D962B6-35A0-4A04-9796-81FE044C0CC2}"/>
              </a:ext>
            </a:extLst>
          </p:cNvPr>
          <p:cNvSpPr txBox="1"/>
          <p:nvPr/>
        </p:nvSpPr>
        <p:spPr>
          <a:xfrm>
            <a:off x="374069" y="1057396"/>
            <a:ext cx="4842769" cy="1138773"/>
          </a:xfrm>
          <a:prstGeom prst="rect">
            <a:avLst/>
          </a:prstGeom>
          <a:noFill/>
        </p:spPr>
        <p:txBody>
          <a:bodyPr wrap="square" rtlCol="0">
            <a:spAutoFit/>
          </a:bodyPr>
          <a:lstStyle/>
          <a:p>
            <a:r>
              <a:rPr kumimoji="1" lang="ja-JP" altLang="en-US" sz="2400" dirty="0"/>
              <a:t>気候と相互作用するシステム</a:t>
            </a:r>
            <a:endParaRPr kumimoji="1" lang="en-US" altLang="ja-JP" sz="2400" dirty="0"/>
          </a:p>
          <a:p>
            <a:r>
              <a:rPr kumimoji="1" lang="en-US" altLang="ja-JP" sz="2200" dirty="0"/>
              <a:t>(</a:t>
            </a:r>
            <a:r>
              <a:rPr kumimoji="1" lang="ja-JP" altLang="en-US" sz="2200" dirty="0"/>
              <a:t>主に大気，水圏，雪氷圏，</a:t>
            </a:r>
          </a:p>
          <a:p>
            <a:r>
              <a:rPr kumimoji="1" lang="ja-JP" altLang="en-US" sz="2200" dirty="0"/>
              <a:t>岩石圏，生物圏</a:t>
            </a:r>
            <a:r>
              <a:rPr kumimoji="1" lang="en-US" altLang="ja-JP" sz="2200" dirty="0"/>
              <a:t>)</a:t>
            </a:r>
            <a:endParaRPr kumimoji="1" lang="ja-JP" altLang="en-US" sz="2200" dirty="0"/>
          </a:p>
        </p:txBody>
      </p:sp>
      <p:sp>
        <p:nvSpPr>
          <p:cNvPr id="13" name="テキスト ボックス 12">
            <a:extLst>
              <a:ext uri="{FF2B5EF4-FFF2-40B4-BE49-F238E27FC236}">
                <a16:creationId xmlns:a16="http://schemas.microsoft.com/office/drawing/2014/main" id="{132A4F85-422F-45B9-8B98-D9A876762641}"/>
              </a:ext>
            </a:extLst>
          </p:cNvPr>
          <p:cNvSpPr txBox="1"/>
          <p:nvPr/>
        </p:nvSpPr>
        <p:spPr>
          <a:xfrm>
            <a:off x="5126748" y="255643"/>
            <a:ext cx="3312975" cy="954107"/>
          </a:xfrm>
          <a:prstGeom prst="rect">
            <a:avLst/>
          </a:prstGeom>
          <a:noFill/>
        </p:spPr>
        <p:txBody>
          <a:bodyPr wrap="square" rtlCol="0">
            <a:spAutoFit/>
          </a:bodyPr>
          <a:lstStyle/>
          <a:p>
            <a:r>
              <a:rPr kumimoji="1" lang="ja-JP" altLang="en-US" sz="2800" dirty="0"/>
              <a:t>気候システムの変動</a:t>
            </a:r>
          </a:p>
          <a:p>
            <a:r>
              <a:rPr kumimoji="1" lang="ja-JP" altLang="en-US" sz="2800" dirty="0"/>
              <a:t>＝</a:t>
            </a:r>
            <a:r>
              <a:rPr kumimoji="1" lang="ja-JP" altLang="en-US" sz="2800" b="1" dirty="0">
                <a:solidFill>
                  <a:srgbClr val="0070C0"/>
                </a:solidFill>
              </a:rPr>
              <a:t>気候変動</a:t>
            </a:r>
          </a:p>
        </p:txBody>
      </p:sp>
      <p:sp>
        <p:nvSpPr>
          <p:cNvPr id="14" name="テキスト ボックス 13">
            <a:extLst>
              <a:ext uri="{FF2B5EF4-FFF2-40B4-BE49-F238E27FC236}">
                <a16:creationId xmlns:a16="http://schemas.microsoft.com/office/drawing/2014/main" id="{2E403C7B-1995-45C1-974C-156BE2065BB4}"/>
              </a:ext>
            </a:extLst>
          </p:cNvPr>
          <p:cNvSpPr txBox="1"/>
          <p:nvPr/>
        </p:nvSpPr>
        <p:spPr>
          <a:xfrm>
            <a:off x="5400104" y="1195294"/>
            <a:ext cx="3116889" cy="3847207"/>
          </a:xfrm>
          <a:prstGeom prst="rect">
            <a:avLst/>
          </a:prstGeom>
          <a:noFill/>
        </p:spPr>
        <p:txBody>
          <a:bodyPr wrap="square" rtlCol="0">
            <a:spAutoFit/>
          </a:bodyPr>
          <a:lstStyle/>
          <a:p>
            <a:r>
              <a:rPr kumimoji="1" lang="en-US" altLang="ja-JP" sz="2400" dirty="0"/>
              <a:t>(1)</a:t>
            </a:r>
            <a:r>
              <a:rPr kumimoji="1" lang="ja-JP" altLang="en-US" sz="2400" dirty="0"/>
              <a:t>気候システム内部</a:t>
            </a:r>
            <a:endParaRPr kumimoji="1" lang="en-US" altLang="ja-JP" sz="2400" dirty="0"/>
          </a:p>
          <a:p>
            <a:r>
              <a:rPr lang="en-US" altLang="ja-JP" sz="2400" dirty="0"/>
              <a:t>  </a:t>
            </a:r>
            <a:r>
              <a:rPr kumimoji="1" lang="ja-JP" altLang="en-US" sz="2400" dirty="0"/>
              <a:t>の変動＝</a:t>
            </a:r>
            <a:r>
              <a:rPr kumimoji="1" lang="ja-JP" altLang="en-US" sz="2400" b="1" dirty="0">
                <a:solidFill>
                  <a:srgbClr val="0070C0"/>
                </a:solidFill>
              </a:rPr>
              <a:t>内部変動</a:t>
            </a:r>
            <a:endParaRPr kumimoji="1" lang="en-US" altLang="ja-JP" sz="2400" b="1" dirty="0"/>
          </a:p>
          <a:p>
            <a:r>
              <a:rPr kumimoji="1" lang="ja-JP" altLang="en-US" sz="2400" dirty="0"/>
              <a:t>＋</a:t>
            </a:r>
            <a:endParaRPr kumimoji="1" lang="en-US" altLang="ja-JP" sz="2400" dirty="0"/>
          </a:p>
          <a:p>
            <a:r>
              <a:rPr kumimoji="1" lang="en-US" altLang="ja-JP" sz="2400" dirty="0"/>
              <a:t>(2)</a:t>
            </a:r>
            <a:r>
              <a:rPr kumimoji="1" lang="ja-JP" altLang="en-US" sz="2400" dirty="0"/>
              <a:t>自然の</a:t>
            </a:r>
            <a:r>
              <a:rPr kumimoji="1" lang="ja-JP" altLang="en-US" sz="2400" b="1" dirty="0">
                <a:solidFill>
                  <a:srgbClr val="0070C0"/>
                </a:solidFill>
              </a:rPr>
              <a:t>外部強制</a:t>
            </a:r>
          </a:p>
          <a:p>
            <a:r>
              <a:rPr lang="ja-JP" altLang="en-US" sz="2000" dirty="0"/>
              <a:t>　・太陽活動</a:t>
            </a:r>
          </a:p>
          <a:p>
            <a:r>
              <a:rPr lang="ja-JP" altLang="en-US" sz="2000" dirty="0"/>
              <a:t>　・火山爆発</a:t>
            </a:r>
          </a:p>
          <a:p>
            <a:r>
              <a:rPr lang="ja-JP" altLang="en-US" sz="2000" dirty="0"/>
              <a:t>　・地球軌道変動など</a:t>
            </a:r>
          </a:p>
          <a:p>
            <a:r>
              <a:rPr kumimoji="1" lang="ja-JP" altLang="en-US" sz="2400" dirty="0"/>
              <a:t>＋</a:t>
            </a:r>
            <a:endParaRPr kumimoji="1" lang="en-US" altLang="ja-JP" sz="2400" dirty="0"/>
          </a:p>
          <a:p>
            <a:r>
              <a:rPr kumimoji="1" lang="en-US" altLang="ja-JP" sz="2400" dirty="0"/>
              <a:t>(3)</a:t>
            </a:r>
            <a:r>
              <a:rPr kumimoji="1" lang="ja-JP" altLang="en-US" sz="2400" b="1" dirty="0">
                <a:solidFill>
                  <a:srgbClr val="0070C0"/>
                </a:solidFill>
              </a:rPr>
              <a:t>人為的強制</a:t>
            </a:r>
          </a:p>
          <a:p>
            <a:r>
              <a:rPr kumimoji="1" lang="ja-JP" altLang="en-US" sz="2000" dirty="0"/>
              <a:t>　・大気組成の変動</a:t>
            </a:r>
          </a:p>
          <a:p>
            <a:r>
              <a:rPr kumimoji="1" lang="ja-JP" altLang="en-US" sz="2000" dirty="0"/>
              <a:t>　・土地利用変化など</a:t>
            </a:r>
          </a:p>
        </p:txBody>
      </p:sp>
      <p:sp>
        <p:nvSpPr>
          <p:cNvPr id="15" name="テキスト ボックス 14">
            <a:extLst>
              <a:ext uri="{FF2B5EF4-FFF2-40B4-BE49-F238E27FC236}">
                <a16:creationId xmlns:a16="http://schemas.microsoft.com/office/drawing/2014/main" id="{0459AC73-4DDA-409F-B048-D3AE78A928B6}"/>
              </a:ext>
            </a:extLst>
          </p:cNvPr>
          <p:cNvSpPr txBox="1"/>
          <p:nvPr/>
        </p:nvSpPr>
        <p:spPr>
          <a:xfrm>
            <a:off x="5512450" y="5473739"/>
            <a:ext cx="3312975" cy="1015663"/>
          </a:xfrm>
          <a:prstGeom prst="rect">
            <a:avLst/>
          </a:prstGeom>
          <a:noFill/>
        </p:spPr>
        <p:txBody>
          <a:bodyPr wrap="square" rtlCol="0">
            <a:spAutoFit/>
          </a:bodyPr>
          <a:lstStyle/>
          <a:p>
            <a:r>
              <a:rPr kumimoji="1" lang="ja-JP" altLang="en-US" sz="2000" dirty="0"/>
              <a:t>他に気候を決める要因として</a:t>
            </a:r>
          </a:p>
          <a:p>
            <a:r>
              <a:rPr kumimoji="1" lang="ja-JP" altLang="en-US" sz="2000" dirty="0"/>
              <a:t> ・海陸分布</a:t>
            </a:r>
          </a:p>
          <a:p>
            <a:r>
              <a:rPr kumimoji="1" lang="ja-JP" altLang="en-US" sz="2000" dirty="0"/>
              <a:t> ・地形</a:t>
            </a:r>
            <a:r>
              <a:rPr kumimoji="1" lang="en-US" altLang="ja-JP" sz="2000" dirty="0"/>
              <a:t>(</a:t>
            </a:r>
            <a:r>
              <a:rPr kumimoji="1" lang="ja-JP" altLang="en-US" sz="2000" dirty="0"/>
              <a:t>特に山岳</a:t>
            </a:r>
            <a:r>
              <a:rPr kumimoji="1" lang="en-US" altLang="ja-JP" sz="2000" dirty="0"/>
              <a:t>)</a:t>
            </a:r>
            <a:r>
              <a:rPr kumimoji="1" lang="ja-JP" altLang="en-US" sz="2000" dirty="0"/>
              <a:t>など</a:t>
            </a:r>
          </a:p>
        </p:txBody>
      </p:sp>
      <p:sp>
        <p:nvSpPr>
          <p:cNvPr id="16" name="テキスト ボックス 15">
            <a:extLst>
              <a:ext uri="{FF2B5EF4-FFF2-40B4-BE49-F238E27FC236}">
                <a16:creationId xmlns:a16="http://schemas.microsoft.com/office/drawing/2014/main" id="{DC238709-F049-4D80-9650-3B2E26650F55}"/>
              </a:ext>
            </a:extLst>
          </p:cNvPr>
          <p:cNvSpPr txBox="1"/>
          <p:nvPr/>
        </p:nvSpPr>
        <p:spPr>
          <a:xfrm>
            <a:off x="5464497" y="5009235"/>
            <a:ext cx="2787783" cy="461665"/>
          </a:xfrm>
          <a:prstGeom prst="rect">
            <a:avLst/>
          </a:prstGeom>
          <a:noFill/>
        </p:spPr>
        <p:txBody>
          <a:bodyPr wrap="square" rtlCol="0">
            <a:spAutoFit/>
          </a:bodyPr>
          <a:lstStyle/>
          <a:p>
            <a:r>
              <a:rPr kumimoji="1" lang="en-US" altLang="ja-JP" sz="2400" dirty="0"/>
              <a:t>(1)</a:t>
            </a:r>
            <a:r>
              <a:rPr kumimoji="1" lang="ja-JP" altLang="en-US" sz="2400" dirty="0"/>
              <a:t>＋</a:t>
            </a:r>
            <a:r>
              <a:rPr kumimoji="1" lang="en-US" altLang="ja-JP" sz="2400" dirty="0"/>
              <a:t>(2)</a:t>
            </a:r>
            <a:r>
              <a:rPr kumimoji="1" lang="ja-JP" altLang="en-US" sz="2400" dirty="0"/>
              <a:t>：</a:t>
            </a:r>
            <a:r>
              <a:rPr kumimoji="1" lang="ja-JP" altLang="en-US" sz="2400" b="1" dirty="0">
                <a:solidFill>
                  <a:srgbClr val="0070C0"/>
                </a:solidFill>
              </a:rPr>
              <a:t>自然変動</a:t>
            </a:r>
          </a:p>
        </p:txBody>
      </p:sp>
      <p:grpSp>
        <p:nvGrpSpPr>
          <p:cNvPr id="17" name="グループ化 16">
            <a:extLst>
              <a:ext uri="{FF2B5EF4-FFF2-40B4-BE49-F238E27FC236}">
                <a16:creationId xmlns:a16="http://schemas.microsoft.com/office/drawing/2014/main" id="{1CE38CA7-6826-4DCA-B921-17C18A93FF9E}"/>
              </a:ext>
            </a:extLst>
          </p:cNvPr>
          <p:cNvGrpSpPr/>
          <p:nvPr/>
        </p:nvGrpSpPr>
        <p:grpSpPr>
          <a:xfrm>
            <a:off x="374069" y="2428378"/>
            <a:ext cx="5023694" cy="3596318"/>
            <a:chOff x="-33056" y="3362675"/>
            <a:chExt cx="5023694" cy="3596318"/>
          </a:xfrm>
        </p:grpSpPr>
        <p:pic>
          <p:nvPicPr>
            <p:cNvPr id="18" name="図 17">
              <a:extLst>
                <a:ext uri="{FF2B5EF4-FFF2-40B4-BE49-F238E27FC236}">
                  <a16:creationId xmlns:a16="http://schemas.microsoft.com/office/drawing/2014/main" id="{B177A5FE-5B78-43DC-942F-53FCCF34E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0" y="3362675"/>
              <a:ext cx="4572638" cy="3429479"/>
            </a:xfrm>
            <a:prstGeom prst="rect">
              <a:avLst/>
            </a:prstGeom>
          </p:spPr>
        </p:pic>
        <p:sp>
          <p:nvSpPr>
            <p:cNvPr id="19" name="四角形: 角を丸くする 18">
              <a:extLst>
                <a:ext uri="{FF2B5EF4-FFF2-40B4-BE49-F238E27FC236}">
                  <a16:creationId xmlns:a16="http://schemas.microsoft.com/office/drawing/2014/main" id="{8F5646A1-A463-4F77-B7D6-75076B7B2933}"/>
                </a:ext>
              </a:extLst>
            </p:cNvPr>
            <p:cNvSpPr/>
            <p:nvPr/>
          </p:nvSpPr>
          <p:spPr>
            <a:xfrm>
              <a:off x="143217" y="3866920"/>
              <a:ext cx="980502" cy="58389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人為的強制</a:t>
              </a:r>
            </a:p>
          </p:txBody>
        </p:sp>
        <p:sp>
          <p:nvSpPr>
            <p:cNvPr id="20" name="テキスト ボックス 19">
              <a:extLst>
                <a:ext uri="{FF2B5EF4-FFF2-40B4-BE49-F238E27FC236}">
                  <a16:creationId xmlns:a16="http://schemas.microsoft.com/office/drawing/2014/main" id="{D3EEA0FE-AB1C-46DD-9545-E701292A2CA5}"/>
                </a:ext>
              </a:extLst>
            </p:cNvPr>
            <p:cNvSpPr txBox="1"/>
            <p:nvPr/>
          </p:nvSpPr>
          <p:spPr>
            <a:xfrm>
              <a:off x="-33056" y="3385844"/>
              <a:ext cx="1608465" cy="461665"/>
            </a:xfrm>
            <a:prstGeom prst="rect">
              <a:avLst/>
            </a:prstGeom>
            <a:solidFill>
              <a:schemeClr val="bg1"/>
            </a:solidFill>
          </p:spPr>
          <p:txBody>
            <a:bodyPr wrap="square" rtlCol="0">
              <a:spAutoFit/>
            </a:bodyPr>
            <a:lstStyle/>
            <a:p>
              <a:r>
                <a:rPr kumimoji="1" lang="ja-JP" altLang="en-US" sz="2400" b="1" dirty="0"/>
                <a:t>外的強制</a:t>
              </a:r>
            </a:p>
          </p:txBody>
        </p:sp>
        <p:sp>
          <p:nvSpPr>
            <p:cNvPr id="21" name="四角形: 角を丸くする 20">
              <a:extLst>
                <a:ext uri="{FF2B5EF4-FFF2-40B4-BE49-F238E27FC236}">
                  <a16:creationId xmlns:a16="http://schemas.microsoft.com/office/drawing/2014/main" id="{42B8A436-E378-43A7-AE56-99949657D854}"/>
                </a:ext>
              </a:extLst>
            </p:cNvPr>
            <p:cNvSpPr/>
            <p:nvPr/>
          </p:nvSpPr>
          <p:spPr>
            <a:xfrm>
              <a:off x="242369" y="4583017"/>
              <a:ext cx="727115" cy="583895"/>
            </a:xfrm>
            <a:prstGeom prst="roundRect">
              <a:avLst/>
            </a:prstGeom>
            <a:solidFill>
              <a:srgbClr val="A36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2F93686B-3791-4694-8506-DB77234ED377}"/>
                </a:ext>
              </a:extLst>
            </p:cNvPr>
            <p:cNvSpPr txBox="1"/>
            <p:nvPr/>
          </p:nvSpPr>
          <p:spPr>
            <a:xfrm>
              <a:off x="297455" y="4549964"/>
              <a:ext cx="727115" cy="646331"/>
            </a:xfrm>
            <a:prstGeom prst="rect">
              <a:avLst/>
            </a:prstGeom>
            <a:noFill/>
          </p:spPr>
          <p:txBody>
            <a:bodyPr wrap="square" rtlCol="0">
              <a:spAutoFit/>
            </a:bodyPr>
            <a:lstStyle/>
            <a:p>
              <a:r>
                <a:rPr kumimoji="1" lang="ja-JP" altLang="en-US" b="1" dirty="0"/>
                <a:t>太陽活動</a:t>
              </a:r>
            </a:p>
          </p:txBody>
        </p:sp>
        <p:sp>
          <p:nvSpPr>
            <p:cNvPr id="23" name="テキスト ボックス 22">
              <a:extLst>
                <a:ext uri="{FF2B5EF4-FFF2-40B4-BE49-F238E27FC236}">
                  <a16:creationId xmlns:a16="http://schemas.microsoft.com/office/drawing/2014/main" id="{8E700FC3-FD10-43B8-BEC4-06D92E168E7F}"/>
                </a:ext>
              </a:extLst>
            </p:cNvPr>
            <p:cNvSpPr txBox="1"/>
            <p:nvPr/>
          </p:nvSpPr>
          <p:spPr>
            <a:xfrm>
              <a:off x="1597443" y="6312662"/>
              <a:ext cx="3393195" cy="646331"/>
            </a:xfrm>
            <a:prstGeom prst="rect">
              <a:avLst/>
            </a:prstGeom>
            <a:solidFill>
              <a:schemeClr val="bg1"/>
            </a:solidFill>
            <a:ln>
              <a:noFill/>
            </a:ln>
          </p:spPr>
          <p:txBody>
            <a:bodyPr wrap="square" rtlCol="0">
              <a:spAutoFit/>
            </a:bodyPr>
            <a:lstStyle/>
            <a:p>
              <a:r>
                <a:rPr kumimoji="1" lang="ja-JP" altLang="en-US" dirty="0"/>
                <a:t>相互作用しながら変動</a:t>
              </a:r>
            </a:p>
            <a:p>
              <a:r>
                <a:rPr kumimoji="1" lang="ja-JP" altLang="en-US" dirty="0"/>
                <a:t>外的強制の変化に対する応答</a:t>
              </a:r>
            </a:p>
          </p:txBody>
        </p:sp>
      </p:grpSp>
      <p:sp>
        <p:nvSpPr>
          <p:cNvPr id="3" name="正方形/長方形 2">
            <a:extLst>
              <a:ext uri="{FF2B5EF4-FFF2-40B4-BE49-F238E27FC236}">
                <a16:creationId xmlns:a16="http://schemas.microsoft.com/office/drawing/2014/main" id="{8B512CC4-5377-447C-933C-EFC56843530B}"/>
              </a:ext>
            </a:extLst>
          </p:cNvPr>
          <p:cNvSpPr/>
          <p:nvPr/>
        </p:nvSpPr>
        <p:spPr>
          <a:xfrm>
            <a:off x="442635" y="3615667"/>
            <a:ext cx="1177102" cy="2261601"/>
          </a:xfrm>
          <a:prstGeom prst="rect">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62D4979-215E-43A2-9B91-556E6B333955}"/>
              </a:ext>
            </a:extLst>
          </p:cNvPr>
          <p:cNvSpPr txBox="1"/>
          <p:nvPr/>
        </p:nvSpPr>
        <p:spPr>
          <a:xfrm>
            <a:off x="417672" y="5948730"/>
            <a:ext cx="1240387" cy="707886"/>
          </a:xfrm>
          <a:prstGeom prst="rect">
            <a:avLst/>
          </a:prstGeom>
          <a:noFill/>
        </p:spPr>
        <p:txBody>
          <a:bodyPr wrap="square" rtlCol="0">
            <a:spAutoFit/>
          </a:bodyPr>
          <a:lstStyle/>
          <a:p>
            <a:r>
              <a:rPr kumimoji="1" lang="ja-JP" altLang="en-US" sz="2000" b="1" dirty="0"/>
              <a:t>自然の外部強制</a:t>
            </a:r>
          </a:p>
        </p:txBody>
      </p:sp>
    </p:spTree>
    <p:extLst>
      <p:ext uri="{BB962C8B-B14F-4D97-AF65-F5344CB8AC3E}">
        <p14:creationId xmlns:p14="http://schemas.microsoft.com/office/powerpoint/2010/main" val="3672519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17</a:t>
            </a:fld>
            <a:endParaRPr lang="ja-JP" altLang="en-US" dirty="0">
              <a:solidFill>
                <a:prstClr val="black">
                  <a:tint val="75000"/>
                </a:prstClr>
              </a:solidFill>
            </a:endParaRPr>
          </a:p>
        </p:txBody>
      </p:sp>
      <p:sp>
        <p:nvSpPr>
          <p:cNvPr id="5" name="テキスト ボックス 4">
            <a:extLst>
              <a:ext uri="{FF2B5EF4-FFF2-40B4-BE49-F238E27FC236}">
                <a16:creationId xmlns:a16="http://schemas.microsoft.com/office/drawing/2014/main" id="{65245317-E7C4-48E9-83E1-12AAB6C77DA2}"/>
              </a:ext>
            </a:extLst>
          </p:cNvPr>
          <p:cNvSpPr txBox="1"/>
          <p:nvPr/>
        </p:nvSpPr>
        <p:spPr>
          <a:xfrm>
            <a:off x="410441" y="258725"/>
            <a:ext cx="8104909" cy="1261884"/>
          </a:xfrm>
          <a:prstGeom prst="rect">
            <a:avLst/>
          </a:prstGeom>
          <a:noFill/>
        </p:spPr>
        <p:txBody>
          <a:bodyPr wrap="square">
            <a:spAutoFit/>
          </a:bodyPr>
          <a:lstStyle/>
          <a:p>
            <a:r>
              <a:rPr lang="en-US" altLang="ja-JP" sz="4000" dirty="0"/>
              <a:t>4</a:t>
            </a:r>
            <a:r>
              <a:rPr kumimoji="1" lang="en-US" altLang="ja-JP" sz="4000" dirty="0"/>
              <a:t>. IPCC AR6</a:t>
            </a:r>
            <a:r>
              <a:rPr kumimoji="1" lang="ja-JP" altLang="en-US" sz="4000" dirty="0"/>
              <a:t>は何を述べているか？</a:t>
            </a:r>
          </a:p>
          <a:p>
            <a:r>
              <a:rPr kumimoji="1" lang="ja-JP" altLang="en-US" sz="3600" dirty="0"/>
              <a:t>　　　</a:t>
            </a:r>
            <a:r>
              <a:rPr kumimoji="1" lang="ja-JP" altLang="en-US" sz="3200" dirty="0"/>
              <a:t>－特に</a:t>
            </a:r>
            <a:r>
              <a:rPr kumimoji="1" lang="en-US" altLang="ja-JP" sz="3200" dirty="0"/>
              <a:t>AR5</a:t>
            </a:r>
            <a:r>
              <a:rPr kumimoji="1" lang="ja-JP" altLang="en-US" sz="3200" dirty="0"/>
              <a:t>からの発展－</a:t>
            </a:r>
          </a:p>
        </p:txBody>
      </p:sp>
      <p:grpSp>
        <p:nvGrpSpPr>
          <p:cNvPr id="3" name="グループ化 2">
            <a:extLst>
              <a:ext uri="{FF2B5EF4-FFF2-40B4-BE49-F238E27FC236}">
                <a16:creationId xmlns:a16="http://schemas.microsoft.com/office/drawing/2014/main" id="{CAEFC235-77F8-4140-8049-F4BF2C901A9E}"/>
              </a:ext>
            </a:extLst>
          </p:cNvPr>
          <p:cNvGrpSpPr/>
          <p:nvPr/>
        </p:nvGrpSpPr>
        <p:grpSpPr>
          <a:xfrm>
            <a:off x="327313" y="1462822"/>
            <a:ext cx="8965549" cy="4924425"/>
            <a:chOff x="327313" y="1112342"/>
            <a:chExt cx="8965549" cy="4924425"/>
          </a:xfrm>
        </p:grpSpPr>
        <p:sp>
          <p:nvSpPr>
            <p:cNvPr id="6" name="テキスト ボックス 5">
              <a:extLst>
                <a:ext uri="{FF2B5EF4-FFF2-40B4-BE49-F238E27FC236}">
                  <a16:creationId xmlns:a16="http://schemas.microsoft.com/office/drawing/2014/main" id="{04C20669-4F8E-4C09-BA40-ED0AC6CA0D37}"/>
                </a:ext>
              </a:extLst>
            </p:cNvPr>
            <p:cNvSpPr txBox="1"/>
            <p:nvPr/>
          </p:nvSpPr>
          <p:spPr>
            <a:xfrm>
              <a:off x="327313" y="1112342"/>
              <a:ext cx="7912677" cy="4924425"/>
            </a:xfrm>
            <a:prstGeom prst="rect">
              <a:avLst/>
            </a:prstGeom>
            <a:noFill/>
          </p:spPr>
          <p:txBody>
            <a:bodyPr wrap="square">
              <a:spAutoFit/>
            </a:bodyPr>
            <a:lstStyle/>
            <a:p>
              <a:r>
                <a:rPr lang="ja-JP" altLang="en-US" sz="2800" dirty="0"/>
                <a:t>IPCC AR6/WGI 本体の章立て</a:t>
              </a:r>
            </a:p>
            <a:p>
              <a:r>
                <a:rPr lang="ja-JP" altLang="en-US" sz="2200" dirty="0"/>
                <a:t>第1章 :  構成，背景と手法</a:t>
              </a:r>
            </a:p>
            <a:p>
              <a:r>
                <a:rPr lang="ja-JP" altLang="en-US" sz="2200" dirty="0"/>
                <a:t>第2章 :  </a:t>
              </a:r>
              <a:r>
                <a:rPr lang="ja-JP" altLang="en-US" sz="2200" dirty="0">
                  <a:solidFill>
                    <a:srgbClr val="0070C0"/>
                  </a:solidFill>
                </a:rPr>
                <a:t>気候システム</a:t>
              </a:r>
              <a:r>
                <a:rPr lang="ja-JP" altLang="en-US" sz="2200" dirty="0"/>
                <a:t>の変化状態</a:t>
              </a:r>
            </a:p>
            <a:p>
              <a:r>
                <a:rPr lang="ja-JP" altLang="en-US" sz="2200" dirty="0"/>
                <a:t>第3章 :  人間が気候システムに及ぼす影響</a:t>
              </a:r>
            </a:p>
            <a:p>
              <a:r>
                <a:rPr lang="ja-JP" altLang="en-US" sz="2200" dirty="0"/>
                <a:t>第4章 :  将来の世界の気候</a:t>
              </a:r>
            </a:p>
            <a:p>
              <a:r>
                <a:rPr lang="ja-JP" altLang="en-US" sz="2200" dirty="0"/>
                <a:t>第5章 :  地球の炭素</a:t>
              </a:r>
              <a:r>
                <a:rPr lang="en-US" altLang="ja-JP" sz="2200" dirty="0"/>
                <a:t>/</a:t>
              </a:r>
              <a:r>
                <a:rPr lang="ja-JP" altLang="en-US" sz="2200" dirty="0"/>
                <a:t>生物地球化学的循環とフィードバック</a:t>
              </a:r>
            </a:p>
            <a:p>
              <a:r>
                <a:rPr lang="ja-JP" altLang="en-US" sz="2200" dirty="0"/>
                <a:t>第6章 :  短寿命</a:t>
              </a:r>
              <a:r>
                <a:rPr lang="ja-JP" altLang="en-US" sz="2200" dirty="0">
                  <a:solidFill>
                    <a:srgbClr val="0070C0"/>
                  </a:solidFill>
                </a:rPr>
                <a:t>気候強制因子</a:t>
              </a:r>
            </a:p>
            <a:p>
              <a:r>
                <a:rPr lang="ja-JP" altLang="en-US" sz="2200" dirty="0"/>
                <a:t>第7章 :  地球のエネルギー収支 ･フィードバック ･</a:t>
              </a:r>
              <a:r>
                <a:rPr lang="ja-JP" altLang="en-US" sz="2200" dirty="0">
                  <a:solidFill>
                    <a:srgbClr val="0070C0"/>
                  </a:solidFill>
                </a:rPr>
                <a:t>気候感度</a:t>
              </a:r>
            </a:p>
            <a:p>
              <a:r>
                <a:rPr lang="ja-JP" altLang="en-US" sz="2200" dirty="0"/>
                <a:t>第8章 :  水循環の変化</a:t>
              </a:r>
            </a:p>
            <a:p>
              <a:r>
                <a:rPr lang="ja-JP" altLang="en-US" sz="2200" dirty="0"/>
                <a:t>第9章 :  海洋，雪氷圏及び海面水位の変化</a:t>
              </a:r>
            </a:p>
            <a:p>
              <a:r>
                <a:rPr lang="ja-JP" altLang="en-US" sz="2200" dirty="0"/>
                <a:t>第10章 : 世界規模と地域規模の気候変化のつながり</a:t>
              </a:r>
            </a:p>
            <a:p>
              <a:r>
                <a:rPr lang="ja-JP" altLang="en-US" sz="2200" dirty="0"/>
                <a:t>第11章 : 気象及び気候の極端現象</a:t>
              </a:r>
            </a:p>
            <a:p>
              <a:r>
                <a:rPr lang="ja-JP" altLang="en-US" sz="2200" dirty="0"/>
                <a:t>第12章 : 地域規模の影響とリスクの評価のための情報</a:t>
              </a:r>
            </a:p>
            <a:p>
              <a:r>
                <a:rPr lang="ja-JP" altLang="en-US" sz="2200" dirty="0">
                  <a:solidFill>
                    <a:srgbClr val="FF0000"/>
                  </a:solidFill>
                </a:rPr>
                <a:t>アトラス</a:t>
              </a:r>
              <a:endParaRPr lang="ja-JP" altLang="en-US" dirty="0">
                <a:solidFill>
                  <a:srgbClr val="FF0000"/>
                </a:solidFill>
              </a:endParaRPr>
            </a:p>
          </p:txBody>
        </p:sp>
        <p:sp>
          <p:nvSpPr>
            <p:cNvPr id="8" name="テキスト ボックス 7">
              <a:extLst>
                <a:ext uri="{FF2B5EF4-FFF2-40B4-BE49-F238E27FC236}">
                  <a16:creationId xmlns:a16="http://schemas.microsoft.com/office/drawing/2014/main" id="{A7ABB65E-D29C-41AF-BA53-9FBD867BE449}"/>
                </a:ext>
              </a:extLst>
            </p:cNvPr>
            <p:cNvSpPr txBox="1"/>
            <p:nvPr/>
          </p:nvSpPr>
          <p:spPr>
            <a:xfrm>
              <a:off x="6661663" y="1869322"/>
              <a:ext cx="2588663" cy="830997"/>
            </a:xfrm>
            <a:prstGeom prst="rect">
              <a:avLst/>
            </a:prstGeom>
            <a:noFill/>
          </p:spPr>
          <p:txBody>
            <a:bodyPr wrap="square">
              <a:spAutoFit/>
            </a:bodyPr>
            <a:lstStyle/>
            <a:p>
              <a:r>
                <a:rPr lang="ja-JP" altLang="en-US" sz="2400" dirty="0"/>
                <a:t>大洋</a:t>
              </a:r>
              <a:r>
                <a:rPr lang="en-US" altLang="ja-JP" sz="2400" dirty="0"/>
                <a:t>/</a:t>
              </a:r>
              <a:r>
                <a:rPr lang="ja-JP" altLang="en-US" sz="2400" dirty="0"/>
                <a:t>大陸～全球</a:t>
              </a:r>
            </a:p>
            <a:p>
              <a:r>
                <a:rPr lang="ja-JP" altLang="en-US" sz="2400" dirty="0"/>
                <a:t>スケールの変化</a:t>
              </a:r>
            </a:p>
          </p:txBody>
        </p:sp>
        <p:sp>
          <p:nvSpPr>
            <p:cNvPr id="9" name="右中かっこ 8">
              <a:extLst>
                <a:ext uri="{FF2B5EF4-FFF2-40B4-BE49-F238E27FC236}">
                  <a16:creationId xmlns:a16="http://schemas.microsoft.com/office/drawing/2014/main" id="{7CE2C1AF-566A-4B89-BD02-7002AFB5AA24}"/>
                </a:ext>
              </a:extLst>
            </p:cNvPr>
            <p:cNvSpPr/>
            <p:nvPr/>
          </p:nvSpPr>
          <p:spPr>
            <a:xfrm>
              <a:off x="6457950" y="1672936"/>
              <a:ext cx="180000" cy="1080655"/>
            </a:xfrm>
            <a:prstGeom prst="rightBrace">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BAA0650-FC87-446E-8059-463AC66C5C59}"/>
                </a:ext>
              </a:extLst>
            </p:cNvPr>
            <p:cNvSpPr txBox="1"/>
            <p:nvPr/>
          </p:nvSpPr>
          <p:spPr>
            <a:xfrm>
              <a:off x="7633511" y="3355119"/>
              <a:ext cx="1374198" cy="830997"/>
            </a:xfrm>
            <a:prstGeom prst="rect">
              <a:avLst/>
            </a:prstGeom>
            <a:noFill/>
          </p:spPr>
          <p:txBody>
            <a:bodyPr wrap="square">
              <a:spAutoFit/>
            </a:bodyPr>
            <a:lstStyle/>
            <a:p>
              <a:r>
                <a:rPr lang="ja-JP" altLang="en-US" sz="2400" dirty="0"/>
                <a:t>プロセス</a:t>
              </a:r>
            </a:p>
            <a:p>
              <a:r>
                <a:rPr lang="ja-JP" altLang="en-US" sz="2400" dirty="0"/>
                <a:t>理解</a:t>
              </a:r>
            </a:p>
          </p:txBody>
        </p:sp>
        <p:sp>
          <p:nvSpPr>
            <p:cNvPr id="13" name="テキスト ボックス 12">
              <a:extLst>
                <a:ext uri="{FF2B5EF4-FFF2-40B4-BE49-F238E27FC236}">
                  <a16:creationId xmlns:a16="http://schemas.microsoft.com/office/drawing/2014/main" id="{E3E8D5AB-A916-4BF8-A7CB-A73A58007637}"/>
                </a:ext>
              </a:extLst>
            </p:cNvPr>
            <p:cNvSpPr txBox="1"/>
            <p:nvPr/>
          </p:nvSpPr>
          <p:spPr>
            <a:xfrm>
              <a:off x="7359073" y="4804908"/>
              <a:ext cx="1933789" cy="830997"/>
            </a:xfrm>
            <a:prstGeom prst="rect">
              <a:avLst/>
            </a:prstGeom>
            <a:noFill/>
          </p:spPr>
          <p:txBody>
            <a:bodyPr wrap="square">
              <a:spAutoFit/>
            </a:bodyPr>
            <a:lstStyle/>
            <a:p>
              <a:r>
                <a:rPr lang="ja-JP" altLang="en-US" sz="2400" dirty="0"/>
                <a:t>地域スケー</a:t>
              </a:r>
            </a:p>
            <a:p>
              <a:r>
                <a:rPr lang="ja-JP" altLang="en-US" sz="2400" dirty="0"/>
                <a:t>ルの変化</a:t>
              </a:r>
            </a:p>
          </p:txBody>
        </p:sp>
        <p:sp>
          <p:nvSpPr>
            <p:cNvPr id="14" name="右中かっこ 13">
              <a:extLst>
                <a:ext uri="{FF2B5EF4-FFF2-40B4-BE49-F238E27FC236}">
                  <a16:creationId xmlns:a16="http://schemas.microsoft.com/office/drawing/2014/main" id="{5BF22969-FC97-435D-BAC0-68B9ACE45AB0}"/>
                </a:ext>
              </a:extLst>
            </p:cNvPr>
            <p:cNvSpPr/>
            <p:nvPr/>
          </p:nvSpPr>
          <p:spPr>
            <a:xfrm>
              <a:off x="7366913" y="3090611"/>
              <a:ext cx="176906" cy="1502654"/>
            </a:xfrm>
            <a:prstGeom prst="rightBrace">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右中かっこ 14">
              <a:extLst>
                <a:ext uri="{FF2B5EF4-FFF2-40B4-BE49-F238E27FC236}">
                  <a16:creationId xmlns:a16="http://schemas.microsoft.com/office/drawing/2014/main" id="{F66CA407-4C55-45B1-A814-376A5DD9E8C0}"/>
                </a:ext>
              </a:extLst>
            </p:cNvPr>
            <p:cNvSpPr/>
            <p:nvPr/>
          </p:nvSpPr>
          <p:spPr>
            <a:xfrm>
              <a:off x="7141992" y="4653602"/>
              <a:ext cx="185182" cy="982303"/>
            </a:xfrm>
            <a:prstGeom prst="rightBrace">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7" name="テキスト ボックス 6">
            <a:extLst>
              <a:ext uri="{FF2B5EF4-FFF2-40B4-BE49-F238E27FC236}">
                <a16:creationId xmlns:a16="http://schemas.microsoft.com/office/drawing/2014/main" id="{14B97F1C-059B-4FBD-A133-7489783BB832}"/>
              </a:ext>
            </a:extLst>
          </p:cNvPr>
          <p:cNvSpPr txBox="1"/>
          <p:nvPr/>
        </p:nvSpPr>
        <p:spPr>
          <a:xfrm>
            <a:off x="4021280" y="3501736"/>
            <a:ext cx="1693718" cy="369332"/>
          </a:xfrm>
          <a:prstGeom prst="rect">
            <a:avLst/>
          </a:prstGeom>
          <a:noFill/>
        </p:spPr>
        <p:txBody>
          <a:bodyPr wrap="square" rtlCol="0">
            <a:spAutoFit/>
          </a:bodyPr>
          <a:lstStyle/>
          <a:p>
            <a:r>
              <a:rPr kumimoji="1" lang="en-US" altLang="ja-JP" dirty="0"/>
              <a:t>Biogeochemical</a:t>
            </a:r>
            <a:endParaRPr kumimoji="1" lang="ja-JP" altLang="en-US" dirty="0"/>
          </a:p>
        </p:txBody>
      </p:sp>
      <p:sp>
        <p:nvSpPr>
          <p:cNvPr id="2" name="テキスト ボックス 1">
            <a:extLst>
              <a:ext uri="{FF2B5EF4-FFF2-40B4-BE49-F238E27FC236}">
                <a16:creationId xmlns:a16="http://schemas.microsoft.com/office/drawing/2014/main" id="{91A52A26-9CAD-474F-8074-68C635D081A8}"/>
              </a:ext>
            </a:extLst>
          </p:cNvPr>
          <p:cNvSpPr txBox="1"/>
          <p:nvPr/>
        </p:nvSpPr>
        <p:spPr>
          <a:xfrm>
            <a:off x="7575718" y="5936418"/>
            <a:ext cx="971531" cy="523220"/>
          </a:xfrm>
          <a:prstGeom prst="rect">
            <a:avLst/>
          </a:prstGeom>
          <a:noFill/>
        </p:spPr>
        <p:txBody>
          <a:bodyPr wrap="square" rtlCol="0">
            <a:spAutoFit/>
          </a:bodyPr>
          <a:lstStyle/>
          <a:p>
            <a:r>
              <a:rPr kumimoji="1" lang="ja-JP" altLang="en-US" sz="2800" dirty="0">
                <a:solidFill>
                  <a:srgbClr val="FF0000"/>
                </a:solidFill>
              </a:rPr>
              <a:t>充実</a:t>
            </a:r>
          </a:p>
        </p:txBody>
      </p:sp>
    </p:spTree>
    <p:extLst>
      <p:ext uri="{BB962C8B-B14F-4D97-AF65-F5344CB8AC3E}">
        <p14:creationId xmlns:p14="http://schemas.microsoft.com/office/powerpoint/2010/main" val="244781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18</a:t>
            </a:fld>
            <a:endParaRPr lang="ja-JP" altLang="en-US" dirty="0">
              <a:solidFill>
                <a:prstClr val="black">
                  <a:tint val="75000"/>
                </a:prstClr>
              </a:solidFill>
            </a:endParaRPr>
          </a:p>
        </p:txBody>
      </p:sp>
      <p:sp>
        <p:nvSpPr>
          <p:cNvPr id="2" name="テキスト ボックス 1">
            <a:extLst>
              <a:ext uri="{FF2B5EF4-FFF2-40B4-BE49-F238E27FC236}">
                <a16:creationId xmlns:a16="http://schemas.microsoft.com/office/drawing/2014/main" id="{37F591F6-5D58-4838-855E-3B1721F6A658}"/>
              </a:ext>
            </a:extLst>
          </p:cNvPr>
          <p:cNvSpPr txBox="1"/>
          <p:nvPr/>
        </p:nvSpPr>
        <p:spPr>
          <a:xfrm>
            <a:off x="576695" y="301335"/>
            <a:ext cx="7907482" cy="584775"/>
          </a:xfrm>
          <a:prstGeom prst="rect">
            <a:avLst/>
          </a:prstGeom>
          <a:noFill/>
        </p:spPr>
        <p:txBody>
          <a:bodyPr wrap="square" rtlCol="0">
            <a:spAutoFit/>
          </a:bodyPr>
          <a:lstStyle/>
          <a:p>
            <a:r>
              <a:rPr kumimoji="1" lang="en-US" altLang="ja-JP" sz="3200" b="1" dirty="0">
                <a:solidFill>
                  <a:srgbClr val="3333FF"/>
                </a:solidFill>
              </a:rPr>
              <a:t>Multiple Lines of Evidence </a:t>
            </a:r>
            <a:r>
              <a:rPr kumimoji="1" lang="ja-JP" altLang="en-US" sz="3200" dirty="0"/>
              <a:t>という表現の多用</a:t>
            </a:r>
          </a:p>
        </p:txBody>
      </p:sp>
      <p:sp>
        <p:nvSpPr>
          <p:cNvPr id="3" name="テキスト ボックス 2">
            <a:extLst>
              <a:ext uri="{FF2B5EF4-FFF2-40B4-BE49-F238E27FC236}">
                <a16:creationId xmlns:a16="http://schemas.microsoft.com/office/drawing/2014/main" id="{E11E20E6-24BA-4858-A9C5-0DE1F32B688E}"/>
              </a:ext>
            </a:extLst>
          </p:cNvPr>
          <p:cNvSpPr txBox="1"/>
          <p:nvPr/>
        </p:nvSpPr>
        <p:spPr>
          <a:xfrm>
            <a:off x="997527" y="748143"/>
            <a:ext cx="8478982" cy="584775"/>
          </a:xfrm>
          <a:prstGeom prst="rect">
            <a:avLst/>
          </a:prstGeom>
          <a:noFill/>
        </p:spPr>
        <p:txBody>
          <a:bodyPr wrap="square" rtlCol="0">
            <a:spAutoFit/>
          </a:bodyPr>
          <a:lstStyle/>
          <a:p>
            <a:r>
              <a:rPr kumimoji="1" lang="ja-JP" altLang="en-US" sz="3200" dirty="0"/>
              <a:t>全部でたぶん</a:t>
            </a:r>
            <a:r>
              <a:rPr kumimoji="1" lang="en-US" altLang="ja-JP" sz="3200" b="1" dirty="0">
                <a:solidFill>
                  <a:srgbClr val="3333FF"/>
                </a:solidFill>
              </a:rPr>
              <a:t>127</a:t>
            </a:r>
            <a:r>
              <a:rPr kumimoji="1" lang="ja-JP" altLang="en-US" sz="3200" dirty="0"/>
              <a:t>カ所</a:t>
            </a:r>
            <a:r>
              <a:rPr kumimoji="1" lang="en-US" altLang="ja-JP" sz="2000" dirty="0"/>
              <a:t>(AR6</a:t>
            </a:r>
            <a:r>
              <a:rPr kumimoji="1" lang="ja-JP" altLang="en-US" sz="2000" dirty="0"/>
              <a:t>に直接に関係しないところを除いて</a:t>
            </a:r>
            <a:r>
              <a:rPr kumimoji="1" lang="en-US" altLang="ja-JP" sz="2000" dirty="0"/>
              <a:t>)</a:t>
            </a:r>
            <a:endParaRPr kumimoji="1" lang="ja-JP" altLang="en-US" sz="2000" dirty="0"/>
          </a:p>
        </p:txBody>
      </p:sp>
      <p:sp>
        <p:nvSpPr>
          <p:cNvPr id="5" name="テキスト ボックス 4">
            <a:extLst>
              <a:ext uri="{FF2B5EF4-FFF2-40B4-BE49-F238E27FC236}">
                <a16:creationId xmlns:a16="http://schemas.microsoft.com/office/drawing/2014/main" id="{C97595C6-BDBF-4982-B1CC-D44001ED40C9}"/>
              </a:ext>
            </a:extLst>
          </p:cNvPr>
          <p:cNvSpPr txBox="1"/>
          <p:nvPr/>
        </p:nvSpPr>
        <p:spPr>
          <a:xfrm>
            <a:off x="550715" y="1288468"/>
            <a:ext cx="8717973" cy="4216539"/>
          </a:xfrm>
          <a:prstGeom prst="rect">
            <a:avLst/>
          </a:prstGeom>
          <a:noFill/>
        </p:spPr>
        <p:txBody>
          <a:bodyPr wrap="square" rtlCol="0">
            <a:spAutoFit/>
          </a:bodyPr>
          <a:lstStyle/>
          <a:p>
            <a:pPr marL="457200" indent="-457200">
              <a:buAutoNum type="arabicParenBoth"/>
            </a:pPr>
            <a:r>
              <a:rPr kumimoji="1" lang="ja-JP" altLang="en-US" sz="2400" dirty="0"/>
              <a:t>観測データ</a:t>
            </a:r>
          </a:p>
          <a:p>
            <a:r>
              <a:rPr kumimoji="1" lang="ja-JP" altLang="en-US" sz="2000" dirty="0"/>
              <a:t>　　データ処理法の改善，過去データを含む多数の質の高いデータ</a:t>
            </a:r>
            <a:endParaRPr kumimoji="1" lang="en-US" altLang="ja-JP" sz="2000" dirty="0"/>
          </a:p>
          <a:p>
            <a:r>
              <a:rPr kumimoji="1" lang="en-US" altLang="ja-JP" sz="2400" dirty="0"/>
              <a:t>(2) </a:t>
            </a:r>
            <a:r>
              <a:rPr kumimoji="1" lang="ja-JP" altLang="en-US" sz="2400" dirty="0"/>
              <a:t>古気候の代理指標データ　</a:t>
            </a:r>
            <a:r>
              <a:rPr kumimoji="1" lang="en-US" altLang="ja-JP" sz="2000" dirty="0"/>
              <a:t>(</a:t>
            </a:r>
            <a:r>
              <a:rPr kumimoji="1" lang="ja-JP" altLang="en-US" sz="2000" dirty="0"/>
              <a:t>以下，略して</a:t>
            </a:r>
            <a:r>
              <a:rPr kumimoji="1" lang="ja-JP" altLang="en-US" sz="2000" dirty="0">
                <a:solidFill>
                  <a:srgbClr val="FF0000"/>
                </a:solidFill>
              </a:rPr>
              <a:t>古気候データ</a:t>
            </a:r>
            <a:r>
              <a:rPr kumimoji="1" lang="en-US" altLang="ja-JP" sz="2000" dirty="0"/>
              <a:t>)</a:t>
            </a:r>
          </a:p>
          <a:p>
            <a:r>
              <a:rPr lang="ja-JP" altLang="en-US" sz="2000" dirty="0"/>
              <a:t>　　</a:t>
            </a:r>
            <a:r>
              <a:rPr lang="ja-JP" altLang="en-US" sz="2000" b="0" i="0" u="none" strike="noStrike" baseline="0" dirty="0">
                <a:latin typeface="HiraKakuProN-W3"/>
              </a:rPr>
              <a:t>古気候データの種類・分析方法の発展</a:t>
            </a:r>
            <a:endParaRPr lang="en-US" altLang="ja-JP" sz="2000" dirty="0"/>
          </a:p>
          <a:p>
            <a:r>
              <a:rPr kumimoji="1" lang="en-US" altLang="ja-JP" sz="2400" dirty="0"/>
              <a:t>(3) </a:t>
            </a:r>
            <a:r>
              <a:rPr kumimoji="1" lang="ja-JP" altLang="en-US" sz="2400" dirty="0"/>
              <a:t>数値モデルのシミュレーションデータ</a:t>
            </a:r>
            <a:endParaRPr kumimoji="1" lang="en-US" altLang="ja-JP" sz="2400" dirty="0"/>
          </a:p>
          <a:p>
            <a:r>
              <a:rPr kumimoji="1" lang="ja-JP" altLang="en-US" sz="2000" dirty="0"/>
              <a:t>　　　高解像度化，多くの素過程の取り入れ・その表現の精緻化</a:t>
            </a:r>
          </a:p>
          <a:p>
            <a:r>
              <a:rPr kumimoji="1" lang="ja-JP" altLang="en-US" sz="2000" dirty="0"/>
              <a:t>　・</a:t>
            </a:r>
            <a:r>
              <a:rPr kumimoji="1" lang="ja-JP" altLang="en-US" sz="2000" dirty="0">
                <a:solidFill>
                  <a:srgbClr val="FF0000"/>
                </a:solidFill>
              </a:rPr>
              <a:t>気候モデル</a:t>
            </a:r>
            <a:r>
              <a:rPr kumimoji="1" lang="ja-JP" altLang="en-US" sz="2000" dirty="0"/>
              <a:t>・</a:t>
            </a:r>
            <a:r>
              <a:rPr kumimoji="1" lang="ja-JP" altLang="en-US" sz="2000" dirty="0">
                <a:solidFill>
                  <a:srgbClr val="FF0000"/>
                </a:solidFill>
              </a:rPr>
              <a:t>地球システムモデル</a:t>
            </a:r>
          </a:p>
          <a:p>
            <a:r>
              <a:rPr kumimoji="1" lang="ja-JP" altLang="en-US" sz="2400" dirty="0"/>
              <a:t>　　</a:t>
            </a:r>
            <a:r>
              <a:rPr kumimoji="1" lang="en-US" altLang="ja-JP" sz="2400" dirty="0"/>
              <a:t>CMIP</a:t>
            </a:r>
            <a:r>
              <a:rPr kumimoji="1" lang="en-US" altLang="ja-JP" sz="2400" dirty="0">
                <a:solidFill>
                  <a:srgbClr val="3333FF"/>
                </a:solidFill>
              </a:rPr>
              <a:t>6</a:t>
            </a:r>
            <a:r>
              <a:rPr kumimoji="1" lang="en-US" altLang="ja-JP" sz="2400" dirty="0"/>
              <a:t>  </a:t>
            </a:r>
            <a:r>
              <a:rPr kumimoji="1" lang="en-US" altLang="ja-JP" sz="2000" dirty="0"/>
              <a:t>Climate Model </a:t>
            </a:r>
            <a:r>
              <a:rPr kumimoji="1" lang="en-US" altLang="ja-JP" sz="2000" dirty="0">
                <a:solidFill>
                  <a:srgbClr val="FF0000"/>
                </a:solidFill>
              </a:rPr>
              <a:t>Intercomparison</a:t>
            </a:r>
            <a:r>
              <a:rPr kumimoji="1" lang="en-US" altLang="ja-JP" sz="2000" dirty="0"/>
              <a:t> Project </a:t>
            </a:r>
            <a:r>
              <a:rPr kumimoji="1" lang="en-US" altLang="ja-JP" sz="2000" dirty="0">
                <a:solidFill>
                  <a:srgbClr val="3333FF"/>
                </a:solidFill>
              </a:rPr>
              <a:t>Phase 6</a:t>
            </a:r>
            <a:r>
              <a:rPr lang="ja-JP" altLang="en-US" sz="2400" dirty="0"/>
              <a:t>　</a:t>
            </a:r>
            <a:r>
              <a:rPr lang="en-US" altLang="ja-JP" sz="2400" dirty="0"/>
              <a:t>(AR6</a:t>
            </a:r>
            <a:r>
              <a:rPr lang="ja-JP" altLang="en-US" sz="2400" dirty="0"/>
              <a:t>用</a:t>
            </a:r>
            <a:r>
              <a:rPr lang="en-US" altLang="ja-JP" sz="2400" dirty="0"/>
              <a:t>)</a:t>
            </a:r>
            <a:r>
              <a:rPr lang="ja-JP" altLang="en-US" sz="2400" dirty="0"/>
              <a:t>　　　</a:t>
            </a:r>
          </a:p>
          <a:p>
            <a:r>
              <a:rPr lang="ja-JP" altLang="en-US" sz="2000" dirty="0"/>
              <a:t>　・</a:t>
            </a:r>
            <a:r>
              <a:rPr lang="ja-JP" altLang="en-US" sz="2000" dirty="0">
                <a:solidFill>
                  <a:srgbClr val="FF0000"/>
                </a:solidFill>
              </a:rPr>
              <a:t>領域気候モデル</a:t>
            </a:r>
          </a:p>
          <a:p>
            <a:r>
              <a:rPr kumimoji="1" lang="ja-JP" altLang="en-US" sz="2400" dirty="0"/>
              <a:t>　　</a:t>
            </a:r>
            <a:r>
              <a:rPr kumimoji="1" lang="en-US" altLang="ja-JP" sz="2400" dirty="0"/>
              <a:t>CORDEX  </a:t>
            </a:r>
            <a:r>
              <a:rPr lang="en-US" altLang="ja-JP" sz="1800" b="0" i="0" u="none" strike="noStrike" baseline="0" dirty="0">
                <a:latin typeface="Times New Roman" panose="02020603050405020304" pitchFamily="18" charset="0"/>
              </a:rPr>
              <a:t>Coordinated Regional Climate Downscaling Experiment</a:t>
            </a:r>
            <a:endParaRPr kumimoji="1" lang="ja-JP" altLang="en-US" sz="2400" dirty="0"/>
          </a:p>
          <a:p>
            <a:r>
              <a:rPr lang="ja-JP" altLang="en-US" sz="2400" dirty="0"/>
              <a:t>　・簡易モデル</a:t>
            </a:r>
            <a:endParaRPr lang="en-US" altLang="ja-JP" sz="2400" dirty="0"/>
          </a:p>
          <a:p>
            <a:r>
              <a:rPr kumimoji="1" lang="en-US" altLang="ja-JP" sz="2400" dirty="0"/>
              <a:t>(4) </a:t>
            </a:r>
            <a:r>
              <a:rPr kumimoji="1" lang="ja-JP" altLang="en-US" sz="2400" dirty="0"/>
              <a:t>理論</a:t>
            </a:r>
          </a:p>
        </p:txBody>
      </p:sp>
      <p:sp>
        <p:nvSpPr>
          <p:cNvPr id="9" name="テキスト ボックス 8">
            <a:extLst>
              <a:ext uri="{FF2B5EF4-FFF2-40B4-BE49-F238E27FC236}">
                <a16:creationId xmlns:a16="http://schemas.microsoft.com/office/drawing/2014/main" id="{B7E490B8-D18A-4805-B3ED-6D26AB5647C8}"/>
              </a:ext>
            </a:extLst>
          </p:cNvPr>
          <p:cNvSpPr txBox="1"/>
          <p:nvPr/>
        </p:nvSpPr>
        <p:spPr>
          <a:xfrm>
            <a:off x="1738650" y="5323504"/>
            <a:ext cx="7199287" cy="1477328"/>
          </a:xfrm>
          <a:prstGeom prst="rect">
            <a:avLst/>
          </a:prstGeom>
          <a:noFill/>
        </p:spPr>
        <p:txBody>
          <a:bodyPr wrap="square">
            <a:spAutoFit/>
          </a:bodyPr>
          <a:lstStyle/>
          <a:p>
            <a:r>
              <a:rPr lang="ja-JP" altLang="en-US" dirty="0">
                <a:solidFill>
                  <a:srgbClr val="FF0000"/>
                </a:solidFill>
              </a:rPr>
              <a:t>気候モデル</a:t>
            </a:r>
            <a:r>
              <a:rPr lang="ja-JP" altLang="en-US" dirty="0"/>
              <a:t>：大気や海洋などの中で起こる現象を物理法則などに従って　</a:t>
            </a:r>
          </a:p>
          <a:p>
            <a:r>
              <a:rPr lang="ja-JP" altLang="en-US" dirty="0"/>
              <a:t>　定式化し，コンピュータによって擬似的な地球の気候を再現</a:t>
            </a:r>
          </a:p>
          <a:p>
            <a:r>
              <a:rPr lang="ja-JP" altLang="en-US" dirty="0">
                <a:solidFill>
                  <a:srgbClr val="FF0000"/>
                </a:solidFill>
              </a:rPr>
              <a:t>地球システムモデル</a:t>
            </a:r>
            <a:r>
              <a:rPr lang="en-US" altLang="ja-JP" dirty="0">
                <a:solidFill>
                  <a:srgbClr val="FF0000"/>
                </a:solidFill>
              </a:rPr>
              <a:t>(ESM)</a:t>
            </a:r>
            <a:r>
              <a:rPr lang="ja-JP" altLang="en-US" dirty="0"/>
              <a:t>：さらに</a:t>
            </a:r>
            <a:r>
              <a:rPr kumimoji="1" lang="ja-JP" altLang="en-US" sz="1800" dirty="0"/>
              <a:t>炭素循環などを組み込んだ気候モデル</a:t>
            </a:r>
          </a:p>
          <a:p>
            <a:r>
              <a:rPr lang="ja-JP" altLang="en-US" sz="1800" dirty="0">
                <a:solidFill>
                  <a:srgbClr val="FF0000"/>
                </a:solidFill>
              </a:rPr>
              <a:t>領域気候モデル</a:t>
            </a:r>
            <a:r>
              <a:rPr lang="ja-JP" altLang="en-US" sz="1800" dirty="0"/>
              <a:t>：上の</a:t>
            </a:r>
            <a:r>
              <a:rPr lang="en-US" altLang="ja-JP" sz="1800" dirty="0"/>
              <a:t>2</a:t>
            </a:r>
            <a:r>
              <a:rPr lang="ja-JP" altLang="en-US" sz="1800" dirty="0"/>
              <a:t>つは全球モデルで解像度が粗いので，領域を限</a:t>
            </a:r>
          </a:p>
          <a:p>
            <a:r>
              <a:rPr lang="ja-JP" altLang="en-US" sz="1800" dirty="0"/>
              <a:t>　定する代わりに解像度を細かくした気候モデル</a:t>
            </a:r>
            <a:endParaRPr lang="ja-JP" altLang="en-US" dirty="0"/>
          </a:p>
        </p:txBody>
      </p:sp>
      <p:sp>
        <p:nvSpPr>
          <p:cNvPr id="6" name="テキスト ボックス 5">
            <a:extLst>
              <a:ext uri="{FF2B5EF4-FFF2-40B4-BE49-F238E27FC236}">
                <a16:creationId xmlns:a16="http://schemas.microsoft.com/office/drawing/2014/main" id="{9884A627-1C35-4C5C-96F9-00DAA1EA441A}"/>
              </a:ext>
            </a:extLst>
          </p:cNvPr>
          <p:cNvSpPr txBox="1"/>
          <p:nvPr/>
        </p:nvSpPr>
        <p:spPr>
          <a:xfrm>
            <a:off x="3880623" y="3960773"/>
            <a:ext cx="1293541" cy="369332"/>
          </a:xfrm>
          <a:prstGeom prst="rect">
            <a:avLst/>
          </a:prstGeom>
          <a:noFill/>
        </p:spPr>
        <p:txBody>
          <a:bodyPr wrap="square" rtlCol="0">
            <a:spAutoFit/>
          </a:bodyPr>
          <a:lstStyle/>
          <a:p>
            <a:r>
              <a:rPr kumimoji="1" lang="ja-JP" altLang="en-US" dirty="0"/>
              <a:t>相互比較</a:t>
            </a:r>
          </a:p>
        </p:txBody>
      </p:sp>
    </p:spTree>
    <p:extLst>
      <p:ext uri="{BB962C8B-B14F-4D97-AF65-F5344CB8AC3E}">
        <p14:creationId xmlns:p14="http://schemas.microsoft.com/office/powerpoint/2010/main" val="2761678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19</a:t>
            </a:fld>
            <a:endParaRPr lang="ja-JP" altLang="en-US">
              <a:solidFill>
                <a:prstClr val="black">
                  <a:tint val="75000"/>
                </a:prstClr>
              </a:solidFill>
            </a:endParaRPr>
          </a:p>
        </p:txBody>
      </p:sp>
      <p:sp>
        <p:nvSpPr>
          <p:cNvPr id="6" name="テキスト ボックス 5">
            <a:extLst>
              <a:ext uri="{FF2B5EF4-FFF2-40B4-BE49-F238E27FC236}">
                <a16:creationId xmlns:a16="http://schemas.microsoft.com/office/drawing/2014/main" id="{75EA503F-638C-4C06-8558-AB36D4C8C931}"/>
              </a:ext>
            </a:extLst>
          </p:cNvPr>
          <p:cNvSpPr txBox="1"/>
          <p:nvPr/>
        </p:nvSpPr>
        <p:spPr>
          <a:xfrm>
            <a:off x="6037120" y="1458779"/>
            <a:ext cx="3011187" cy="2185214"/>
          </a:xfrm>
          <a:prstGeom prst="rect">
            <a:avLst/>
          </a:prstGeom>
          <a:noFill/>
        </p:spPr>
        <p:txBody>
          <a:bodyPr wrap="square">
            <a:spAutoFit/>
          </a:bodyPr>
          <a:lstStyle/>
          <a:p>
            <a:r>
              <a:rPr lang="ja-JP" altLang="en-US" sz="2800" dirty="0"/>
              <a:t>CORDEX</a:t>
            </a:r>
          </a:p>
          <a:p>
            <a:r>
              <a:rPr lang="ja-JP" altLang="en-US" dirty="0"/>
              <a:t>世界を14分割した地域を対象にした領域気候シミュレーションのプロジェクト</a:t>
            </a:r>
          </a:p>
          <a:p>
            <a:r>
              <a:rPr lang="ja-JP" altLang="en-US" dirty="0"/>
              <a:t>・物理法則に基づいた手法を用いて空間を細かく表現</a:t>
            </a:r>
            <a:r>
              <a:rPr lang="en-US" altLang="ja-JP" dirty="0"/>
              <a:t>(</a:t>
            </a:r>
            <a:r>
              <a:rPr lang="ja-JP" altLang="en-US" dirty="0"/>
              <a:t>力学的ダウンスケーリング法</a:t>
            </a:r>
            <a:r>
              <a:rPr lang="en-US" altLang="ja-JP" dirty="0"/>
              <a:t>)</a:t>
            </a:r>
            <a:endParaRPr lang="ja-JP" altLang="en-US" dirty="0"/>
          </a:p>
        </p:txBody>
      </p:sp>
      <p:sp>
        <p:nvSpPr>
          <p:cNvPr id="7" name="テキスト ボックス 6">
            <a:extLst>
              <a:ext uri="{FF2B5EF4-FFF2-40B4-BE49-F238E27FC236}">
                <a16:creationId xmlns:a16="http://schemas.microsoft.com/office/drawing/2014/main" id="{5B63064F-61B5-4045-9209-692B7DBE2F9F}"/>
              </a:ext>
            </a:extLst>
          </p:cNvPr>
          <p:cNvSpPr txBox="1"/>
          <p:nvPr/>
        </p:nvSpPr>
        <p:spPr>
          <a:xfrm>
            <a:off x="355289" y="207818"/>
            <a:ext cx="8550693" cy="1292662"/>
          </a:xfrm>
          <a:prstGeom prst="rect">
            <a:avLst/>
          </a:prstGeom>
          <a:noFill/>
        </p:spPr>
        <p:txBody>
          <a:bodyPr wrap="square" rtlCol="0">
            <a:spAutoFit/>
          </a:bodyPr>
          <a:lstStyle/>
          <a:p>
            <a:r>
              <a:rPr kumimoji="1" lang="ja-JP" altLang="en-US" sz="2600" dirty="0"/>
              <a:t>個別の研究だけではモデル間の定量的な比較不可能 </a:t>
            </a:r>
          </a:p>
          <a:p>
            <a:r>
              <a:rPr kumimoji="1" lang="ja-JP" altLang="en-US" sz="2600" dirty="0"/>
              <a:t>⇒ モデル間で条件を共通にしたシミュレーション結果などを</a:t>
            </a:r>
          </a:p>
          <a:p>
            <a:r>
              <a:rPr kumimoji="1" lang="ja-JP" altLang="en-US" sz="2600" dirty="0"/>
              <a:t>　共通に格納し，誰もがアクセスできる環境のもとでの比較</a:t>
            </a:r>
          </a:p>
        </p:txBody>
      </p:sp>
      <p:sp>
        <p:nvSpPr>
          <p:cNvPr id="9" name="テキスト ボックス 8">
            <a:extLst>
              <a:ext uri="{FF2B5EF4-FFF2-40B4-BE49-F238E27FC236}">
                <a16:creationId xmlns:a16="http://schemas.microsoft.com/office/drawing/2014/main" id="{F41883B2-6B1F-462E-91CF-AFF2E82F1AFC}"/>
              </a:ext>
            </a:extLst>
          </p:cNvPr>
          <p:cNvSpPr txBox="1"/>
          <p:nvPr/>
        </p:nvSpPr>
        <p:spPr>
          <a:xfrm>
            <a:off x="238018" y="1418666"/>
            <a:ext cx="5744479" cy="1631216"/>
          </a:xfrm>
          <a:prstGeom prst="rect">
            <a:avLst/>
          </a:prstGeom>
          <a:noFill/>
        </p:spPr>
        <p:txBody>
          <a:bodyPr wrap="square">
            <a:spAutoFit/>
          </a:bodyPr>
          <a:lstStyle/>
          <a:p>
            <a:r>
              <a:rPr lang="ja-JP" altLang="en-US" sz="2800" dirty="0"/>
              <a:t>CMIP</a:t>
            </a:r>
          </a:p>
          <a:p>
            <a:r>
              <a:rPr lang="ja-JP" altLang="en-US" sz="1800" dirty="0"/>
              <a:t>共通の実験プロトコル・境界条件データ（温室効果ガス濃度など）で実施した全球気候シミュレーションのプロジェクト</a:t>
            </a:r>
          </a:p>
          <a:p>
            <a:r>
              <a:rPr lang="ja-JP" altLang="en-US" sz="1800" dirty="0"/>
              <a:t>・ベース実験（産業革命前）　・1850～2015 年 過去再現</a:t>
            </a:r>
          </a:p>
          <a:p>
            <a:r>
              <a:rPr lang="ja-JP" altLang="en-US" sz="1800" dirty="0"/>
              <a:t>・2016～2100 年（将来実験）　・理想化実験（4xCO2 など）</a:t>
            </a:r>
          </a:p>
        </p:txBody>
      </p:sp>
      <p:grpSp>
        <p:nvGrpSpPr>
          <p:cNvPr id="14" name="グループ化 13">
            <a:extLst>
              <a:ext uri="{FF2B5EF4-FFF2-40B4-BE49-F238E27FC236}">
                <a16:creationId xmlns:a16="http://schemas.microsoft.com/office/drawing/2014/main" id="{10A0F667-7C5F-4B71-BA2A-51BCE60152B7}"/>
              </a:ext>
            </a:extLst>
          </p:cNvPr>
          <p:cNvGrpSpPr/>
          <p:nvPr/>
        </p:nvGrpSpPr>
        <p:grpSpPr>
          <a:xfrm>
            <a:off x="5715000" y="4001805"/>
            <a:ext cx="3221180" cy="2185214"/>
            <a:chOff x="6337653" y="4085531"/>
            <a:chExt cx="3221180" cy="2185214"/>
          </a:xfrm>
        </p:grpSpPr>
        <p:sp>
          <p:nvSpPr>
            <p:cNvPr id="11" name="テキスト ボックス 10">
              <a:extLst>
                <a:ext uri="{FF2B5EF4-FFF2-40B4-BE49-F238E27FC236}">
                  <a16:creationId xmlns:a16="http://schemas.microsoft.com/office/drawing/2014/main" id="{1E07A5AC-D5F7-4073-BFEF-BD206692A0A5}"/>
                </a:ext>
              </a:extLst>
            </p:cNvPr>
            <p:cNvSpPr txBox="1"/>
            <p:nvPr/>
          </p:nvSpPr>
          <p:spPr>
            <a:xfrm>
              <a:off x="6337653" y="4085531"/>
              <a:ext cx="3221180" cy="2185214"/>
            </a:xfrm>
            <a:prstGeom prst="rect">
              <a:avLst/>
            </a:prstGeom>
            <a:noFill/>
          </p:spPr>
          <p:txBody>
            <a:bodyPr wrap="square">
              <a:spAutoFit/>
            </a:bodyPr>
            <a:lstStyle/>
            <a:p>
              <a:r>
                <a:rPr lang="ja-JP" altLang="en-US" sz="2400" dirty="0"/>
                <a:t>モデリングセンターの数</a:t>
              </a:r>
            </a:p>
            <a:p>
              <a:r>
                <a:rPr lang="ja-JP" altLang="en-US" sz="1800" dirty="0"/>
                <a:t>　</a:t>
              </a:r>
              <a:r>
                <a:rPr lang="ja-JP" altLang="en-US" sz="2000" dirty="0"/>
                <a:t>19 (CMIP5)　</a:t>
              </a:r>
              <a:r>
                <a:rPr lang="en-US" altLang="ja-JP" sz="2000" dirty="0"/>
                <a:t>AR5</a:t>
              </a:r>
              <a:r>
                <a:rPr lang="ja-JP" altLang="en-US" sz="2000" dirty="0"/>
                <a:t>用</a:t>
              </a:r>
            </a:p>
            <a:p>
              <a:r>
                <a:rPr lang="ja-JP" altLang="en-US" sz="1800" dirty="0"/>
                <a:t>　　</a:t>
              </a:r>
            </a:p>
            <a:p>
              <a:r>
                <a:rPr lang="ja-JP" altLang="en-US" sz="1800" dirty="0"/>
                <a:t>　</a:t>
              </a:r>
              <a:r>
                <a:rPr lang="ja-JP" altLang="en-US" sz="2000" dirty="0"/>
                <a:t>28 (CMIP6)</a:t>
              </a:r>
            </a:p>
            <a:p>
              <a:r>
                <a:rPr lang="ja-JP" altLang="en-US" sz="1800" dirty="0"/>
                <a:t>日本　</a:t>
              </a:r>
              <a:r>
                <a:rPr lang="en-US" altLang="ja-JP" sz="1800" dirty="0"/>
                <a:t>2</a:t>
              </a:r>
              <a:r>
                <a:rPr lang="ja-JP" altLang="en-US" sz="1800" dirty="0"/>
                <a:t>センター</a:t>
              </a:r>
            </a:p>
            <a:p>
              <a:r>
                <a:rPr lang="ja-JP" altLang="en-US" sz="1800" dirty="0"/>
                <a:t>　気象研究所</a:t>
              </a:r>
            </a:p>
            <a:p>
              <a:r>
                <a:rPr lang="ja-JP" altLang="en-US" sz="1800" dirty="0"/>
                <a:t>　東大</a:t>
              </a:r>
              <a:r>
                <a:rPr lang="en-US" altLang="ja-JP" sz="1800" dirty="0"/>
                <a:t>+</a:t>
              </a:r>
              <a:r>
                <a:rPr lang="ja-JP" altLang="en-US" sz="1800" dirty="0"/>
                <a:t>環境研</a:t>
              </a:r>
              <a:r>
                <a:rPr lang="en-US" altLang="ja-JP" sz="1800" dirty="0"/>
                <a:t>+JAMSTEC</a:t>
              </a:r>
              <a:endParaRPr lang="ja-JP" altLang="en-US" sz="1800" dirty="0"/>
            </a:p>
          </p:txBody>
        </p:sp>
        <p:sp>
          <p:nvSpPr>
            <p:cNvPr id="13" name="矢印: 下 12">
              <a:extLst>
                <a:ext uri="{FF2B5EF4-FFF2-40B4-BE49-F238E27FC236}">
                  <a16:creationId xmlns:a16="http://schemas.microsoft.com/office/drawing/2014/main" id="{FA750A92-D811-4260-BE4C-6E18AF9CE631}"/>
                </a:ext>
              </a:extLst>
            </p:cNvPr>
            <p:cNvSpPr/>
            <p:nvPr/>
          </p:nvSpPr>
          <p:spPr>
            <a:xfrm>
              <a:off x="6815470" y="4813889"/>
              <a:ext cx="233916" cy="2870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8" name="図 17">
            <a:extLst>
              <a:ext uri="{FF2B5EF4-FFF2-40B4-BE49-F238E27FC236}">
                <a16:creationId xmlns:a16="http://schemas.microsoft.com/office/drawing/2014/main" id="{48661B75-9376-4C86-A45B-673F8EF8A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75" y="3015213"/>
            <a:ext cx="4999418" cy="3840000"/>
          </a:xfrm>
          <a:prstGeom prst="rect">
            <a:avLst/>
          </a:prstGeom>
        </p:spPr>
      </p:pic>
      <p:sp>
        <p:nvSpPr>
          <p:cNvPr id="16" name="テキスト ボックス 15">
            <a:extLst>
              <a:ext uri="{FF2B5EF4-FFF2-40B4-BE49-F238E27FC236}">
                <a16:creationId xmlns:a16="http://schemas.microsoft.com/office/drawing/2014/main" id="{715793FD-F3C9-4F76-A65E-12998157DA2A}"/>
              </a:ext>
            </a:extLst>
          </p:cNvPr>
          <p:cNvSpPr txBox="1"/>
          <p:nvPr/>
        </p:nvSpPr>
        <p:spPr>
          <a:xfrm>
            <a:off x="2555319" y="3266822"/>
            <a:ext cx="2670464" cy="646331"/>
          </a:xfrm>
          <a:prstGeom prst="rect">
            <a:avLst/>
          </a:prstGeom>
          <a:noFill/>
        </p:spPr>
        <p:txBody>
          <a:bodyPr wrap="square">
            <a:spAutoFit/>
          </a:bodyPr>
          <a:lstStyle/>
          <a:p>
            <a:r>
              <a:rPr lang="ja-JP" altLang="en-US" sz="1800" dirty="0"/>
              <a:t>水平解像度</a:t>
            </a:r>
          </a:p>
          <a:p>
            <a:r>
              <a:rPr lang="ja-JP" altLang="en-US" sz="1800" dirty="0"/>
              <a:t>　</a:t>
            </a:r>
            <a:r>
              <a:rPr lang="en-US" altLang="ja-JP" sz="1800" dirty="0"/>
              <a:t>100</a:t>
            </a:r>
            <a:r>
              <a:rPr lang="ja-JP" altLang="en-US" sz="1800" dirty="0"/>
              <a:t>～</a:t>
            </a:r>
            <a:r>
              <a:rPr lang="en-US" altLang="ja-JP" sz="1800" dirty="0"/>
              <a:t>200km</a:t>
            </a:r>
            <a:r>
              <a:rPr lang="ja-JP" altLang="en-US" sz="1800" dirty="0"/>
              <a:t>程度</a:t>
            </a:r>
            <a:endParaRPr lang="ja-JP" altLang="en-US" dirty="0"/>
          </a:p>
        </p:txBody>
      </p:sp>
      <p:sp>
        <p:nvSpPr>
          <p:cNvPr id="19" name="テキスト ボックス 18">
            <a:extLst>
              <a:ext uri="{FF2B5EF4-FFF2-40B4-BE49-F238E27FC236}">
                <a16:creationId xmlns:a16="http://schemas.microsoft.com/office/drawing/2014/main" id="{634DC642-E702-49F3-9FE2-E7DB8C1E57DE}"/>
              </a:ext>
            </a:extLst>
          </p:cNvPr>
          <p:cNvSpPr txBox="1"/>
          <p:nvPr/>
        </p:nvSpPr>
        <p:spPr>
          <a:xfrm>
            <a:off x="445837" y="5940862"/>
            <a:ext cx="1466091" cy="584775"/>
          </a:xfrm>
          <a:prstGeom prst="rect">
            <a:avLst/>
          </a:prstGeom>
          <a:noFill/>
        </p:spPr>
        <p:txBody>
          <a:bodyPr wrap="square" rtlCol="0">
            <a:spAutoFit/>
          </a:bodyPr>
          <a:lstStyle/>
          <a:p>
            <a:r>
              <a:rPr kumimoji="1" lang="ja-JP" altLang="en-US" sz="1600" dirty="0"/>
              <a:t>筑波大学日下研究室</a:t>
            </a:r>
            <a:r>
              <a:rPr kumimoji="1" lang="en-US" altLang="ja-JP" sz="1600" dirty="0"/>
              <a:t>HP</a:t>
            </a:r>
            <a:r>
              <a:rPr kumimoji="1" lang="ja-JP" altLang="en-US" sz="1600" dirty="0"/>
              <a:t>より</a:t>
            </a:r>
          </a:p>
        </p:txBody>
      </p:sp>
      <p:sp>
        <p:nvSpPr>
          <p:cNvPr id="21" name="テキスト ボックス 20">
            <a:extLst>
              <a:ext uri="{FF2B5EF4-FFF2-40B4-BE49-F238E27FC236}">
                <a16:creationId xmlns:a16="http://schemas.microsoft.com/office/drawing/2014/main" id="{CCFDEB70-1EE4-41A2-A5E6-0B55E4ACE7D6}"/>
              </a:ext>
            </a:extLst>
          </p:cNvPr>
          <p:cNvSpPr txBox="1"/>
          <p:nvPr/>
        </p:nvSpPr>
        <p:spPr>
          <a:xfrm>
            <a:off x="4633498" y="6017686"/>
            <a:ext cx="2318020" cy="646331"/>
          </a:xfrm>
          <a:prstGeom prst="rect">
            <a:avLst/>
          </a:prstGeom>
          <a:noFill/>
        </p:spPr>
        <p:txBody>
          <a:bodyPr wrap="square">
            <a:spAutoFit/>
          </a:bodyPr>
          <a:lstStyle/>
          <a:p>
            <a:r>
              <a:rPr lang="ja-JP" altLang="en-US" sz="1800" dirty="0"/>
              <a:t>水平解像度</a:t>
            </a:r>
          </a:p>
          <a:p>
            <a:r>
              <a:rPr lang="ja-JP" altLang="en-US" sz="1800" dirty="0"/>
              <a:t>　数～</a:t>
            </a:r>
            <a:r>
              <a:rPr lang="en-US" altLang="ja-JP" sz="1800" dirty="0"/>
              <a:t>10</a:t>
            </a:r>
            <a:r>
              <a:rPr lang="ja-JP" altLang="en-US" sz="1800" dirty="0"/>
              <a:t>数</a:t>
            </a:r>
            <a:r>
              <a:rPr lang="en-US" altLang="ja-JP" sz="1800" dirty="0"/>
              <a:t>km</a:t>
            </a:r>
            <a:r>
              <a:rPr lang="ja-JP" altLang="en-US" sz="1800" dirty="0"/>
              <a:t>程度</a:t>
            </a:r>
            <a:endParaRPr lang="ja-JP" altLang="en-US" dirty="0"/>
          </a:p>
        </p:txBody>
      </p:sp>
    </p:spTree>
    <p:extLst>
      <p:ext uri="{BB962C8B-B14F-4D97-AF65-F5344CB8AC3E}">
        <p14:creationId xmlns:p14="http://schemas.microsoft.com/office/powerpoint/2010/main" val="2198942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2</a:t>
            </a:fld>
            <a:endParaRPr lang="ja-JP" altLang="en-US">
              <a:solidFill>
                <a:prstClr val="black">
                  <a:tint val="75000"/>
                </a:prstClr>
              </a:solidFill>
            </a:endParaRPr>
          </a:p>
        </p:txBody>
      </p:sp>
      <p:sp>
        <p:nvSpPr>
          <p:cNvPr id="2" name="テキスト ボックス 1">
            <a:extLst>
              <a:ext uri="{FF2B5EF4-FFF2-40B4-BE49-F238E27FC236}">
                <a16:creationId xmlns:a16="http://schemas.microsoft.com/office/drawing/2014/main" id="{06EC45F8-34C2-4B74-9E56-298D11AE6787}"/>
              </a:ext>
            </a:extLst>
          </p:cNvPr>
          <p:cNvSpPr txBox="1"/>
          <p:nvPr/>
        </p:nvSpPr>
        <p:spPr>
          <a:xfrm>
            <a:off x="279452" y="348887"/>
            <a:ext cx="8738755" cy="1261884"/>
          </a:xfrm>
          <a:prstGeom prst="rect">
            <a:avLst/>
          </a:prstGeom>
          <a:noFill/>
        </p:spPr>
        <p:txBody>
          <a:bodyPr wrap="square" rtlCol="0">
            <a:spAutoFit/>
          </a:bodyPr>
          <a:lstStyle/>
          <a:p>
            <a:pPr marL="742950" indent="-742950">
              <a:buAutoNum type="arabicPeriod"/>
            </a:pPr>
            <a:r>
              <a:rPr kumimoji="1" lang="ja-JP" altLang="en-US" sz="4000" dirty="0"/>
              <a:t>私たちは今，気候危機の中にいる！</a:t>
            </a:r>
            <a:endParaRPr kumimoji="1" lang="en-US" altLang="ja-JP" sz="4000" dirty="0"/>
          </a:p>
          <a:p>
            <a:r>
              <a:rPr kumimoji="1" lang="ja-JP" altLang="en-US" sz="3600" dirty="0"/>
              <a:t>　　地球規模の気候変化が起こっている！</a:t>
            </a:r>
          </a:p>
        </p:txBody>
      </p:sp>
      <p:sp>
        <p:nvSpPr>
          <p:cNvPr id="8" name="テキスト ボックス 7">
            <a:extLst>
              <a:ext uri="{FF2B5EF4-FFF2-40B4-BE49-F238E27FC236}">
                <a16:creationId xmlns:a16="http://schemas.microsoft.com/office/drawing/2014/main" id="{1DA5AE02-6DCC-4C04-9C99-DDB22D03D024}"/>
              </a:ext>
            </a:extLst>
          </p:cNvPr>
          <p:cNvSpPr txBox="1"/>
          <p:nvPr/>
        </p:nvSpPr>
        <p:spPr>
          <a:xfrm>
            <a:off x="5941175" y="1779985"/>
            <a:ext cx="3090950" cy="2308324"/>
          </a:xfrm>
          <a:prstGeom prst="rect">
            <a:avLst/>
          </a:prstGeom>
          <a:noFill/>
        </p:spPr>
        <p:txBody>
          <a:bodyPr wrap="square" rtlCol="0">
            <a:spAutoFit/>
          </a:bodyPr>
          <a:lstStyle/>
          <a:p>
            <a:r>
              <a:rPr kumimoji="1" lang="ja-JP" altLang="en-US" sz="2400" dirty="0"/>
              <a:t>・</a:t>
            </a:r>
            <a:r>
              <a:rPr kumimoji="1" lang="en-US" altLang="ja-JP" sz="2400" dirty="0"/>
              <a:t>2020</a:t>
            </a:r>
            <a:r>
              <a:rPr kumimoji="1" lang="ja-JP" altLang="en-US" sz="2400" dirty="0"/>
              <a:t>年と</a:t>
            </a:r>
            <a:r>
              <a:rPr kumimoji="1" lang="en-US" altLang="ja-JP" sz="2400" dirty="0"/>
              <a:t>2016</a:t>
            </a:r>
            <a:r>
              <a:rPr kumimoji="1" lang="ja-JP" altLang="en-US" sz="2400" dirty="0"/>
              <a:t>年</a:t>
            </a:r>
            <a:r>
              <a:rPr kumimoji="1" lang="en-US" altLang="ja-JP" sz="2400" dirty="0"/>
              <a:t>(</a:t>
            </a:r>
            <a:r>
              <a:rPr kumimoji="1" lang="ja-JP" altLang="en-US" sz="2400" dirty="0"/>
              <a:t>赤</a:t>
            </a:r>
          </a:p>
          <a:p>
            <a:r>
              <a:rPr kumimoji="1" lang="ja-JP" altLang="en-US" sz="2400" dirty="0"/>
              <a:t>　色</a:t>
            </a:r>
            <a:r>
              <a:rPr kumimoji="1" lang="en-US" altLang="ja-JP" sz="2400" dirty="0"/>
              <a:t>)</a:t>
            </a:r>
            <a:r>
              <a:rPr kumimoji="1" lang="ja-JP" altLang="en-US" sz="2400" dirty="0"/>
              <a:t>は</a:t>
            </a:r>
            <a:r>
              <a:rPr kumimoji="1" lang="ja-JP" altLang="en-US" sz="2400" dirty="0">
                <a:solidFill>
                  <a:srgbClr val="FF0000"/>
                </a:solidFill>
              </a:rPr>
              <a:t>最も高温</a:t>
            </a:r>
            <a:r>
              <a:rPr kumimoji="1" lang="ja-JP" altLang="en-US" sz="2400" dirty="0"/>
              <a:t>の年</a:t>
            </a:r>
          </a:p>
          <a:p>
            <a:r>
              <a:rPr kumimoji="1" lang="ja-JP" altLang="en-US" sz="2400" dirty="0"/>
              <a:t>・</a:t>
            </a:r>
            <a:r>
              <a:rPr kumimoji="1" lang="en-US" altLang="ja-JP" sz="2400" dirty="0"/>
              <a:t>2015</a:t>
            </a:r>
            <a:r>
              <a:rPr kumimoji="1" lang="ja-JP" altLang="en-US" sz="2400" dirty="0"/>
              <a:t>～</a:t>
            </a:r>
            <a:r>
              <a:rPr kumimoji="1" lang="en-US" altLang="ja-JP" sz="2400" dirty="0"/>
              <a:t>2020</a:t>
            </a:r>
            <a:r>
              <a:rPr kumimoji="1" lang="ja-JP" altLang="en-US" sz="2400" dirty="0"/>
              <a:t>年は</a:t>
            </a:r>
            <a:r>
              <a:rPr kumimoji="1" lang="ja-JP" altLang="en-US" sz="2400" dirty="0">
                <a:solidFill>
                  <a:srgbClr val="FF0000"/>
                </a:solidFill>
              </a:rPr>
              <a:t>最</a:t>
            </a:r>
          </a:p>
          <a:p>
            <a:r>
              <a:rPr kumimoji="1" lang="ja-JP" altLang="en-US" sz="2400" dirty="0">
                <a:solidFill>
                  <a:srgbClr val="FF0000"/>
                </a:solidFill>
              </a:rPr>
              <a:t>　も高温</a:t>
            </a:r>
            <a:r>
              <a:rPr kumimoji="1" lang="ja-JP" altLang="en-US" sz="2400" dirty="0"/>
              <a:t>の</a:t>
            </a:r>
            <a:r>
              <a:rPr kumimoji="1" lang="en-US" altLang="ja-JP" sz="2400" dirty="0"/>
              <a:t>6</a:t>
            </a:r>
            <a:r>
              <a:rPr kumimoji="1" lang="ja-JP" altLang="en-US" sz="2400" dirty="0"/>
              <a:t>年</a:t>
            </a:r>
          </a:p>
          <a:p>
            <a:r>
              <a:rPr kumimoji="1" lang="ja-JP" altLang="en-US" sz="2400" dirty="0"/>
              <a:t>・ずっと上昇傾向が続　</a:t>
            </a:r>
          </a:p>
          <a:p>
            <a:r>
              <a:rPr kumimoji="1" lang="ja-JP" altLang="en-US" sz="2400" dirty="0"/>
              <a:t>　いている</a:t>
            </a:r>
          </a:p>
        </p:txBody>
      </p:sp>
      <p:sp>
        <p:nvSpPr>
          <p:cNvPr id="10" name="テキスト ボックス 9">
            <a:extLst>
              <a:ext uri="{FF2B5EF4-FFF2-40B4-BE49-F238E27FC236}">
                <a16:creationId xmlns:a16="http://schemas.microsoft.com/office/drawing/2014/main" id="{E66A7BF7-8F3D-449B-9EE8-3BD69B96B0C7}"/>
              </a:ext>
            </a:extLst>
          </p:cNvPr>
          <p:cNvSpPr txBox="1"/>
          <p:nvPr/>
        </p:nvSpPr>
        <p:spPr>
          <a:xfrm>
            <a:off x="339199" y="956178"/>
            <a:ext cx="729962" cy="646331"/>
          </a:xfrm>
          <a:prstGeom prst="rect">
            <a:avLst/>
          </a:prstGeom>
          <a:noFill/>
        </p:spPr>
        <p:txBody>
          <a:bodyPr wrap="square">
            <a:spAutoFit/>
          </a:bodyPr>
          <a:lstStyle/>
          <a:p>
            <a:r>
              <a:rPr kumimoji="1" lang="en-US" altLang="ja-JP" sz="3600" dirty="0"/>
              <a:t>(1) </a:t>
            </a:r>
            <a:endParaRPr lang="ja-JP" altLang="en-US" sz="3600" dirty="0"/>
          </a:p>
        </p:txBody>
      </p:sp>
      <p:grpSp>
        <p:nvGrpSpPr>
          <p:cNvPr id="3" name="グループ化 2">
            <a:extLst>
              <a:ext uri="{FF2B5EF4-FFF2-40B4-BE49-F238E27FC236}">
                <a16:creationId xmlns:a16="http://schemas.microsoft.com/office/drawing/2014/main" id="{C059F41D-58DE-42DC-94CB-A80E32C3DADC}"/>
              </a:ext>
            </a:extLst>
          </p:cNvPr>
          <p:cNvGrpSpPr/>
          <p:nvPr/>
        </p:nvGrpSpPr>
        <p:grpSpPr>
          <a:xfrm>
            <a:off x="208679" y="1851759"/>
            <a:ext cx="5813334" cy="4733320"/>
            <a:chOff x="208679" y="2185251"/>
            <a:chExt cx="5813334" cy="4733320"/>
          </a:xfrm>
        </p:grpSpPr>
        <p:pic>
          <p:nvPicPr>
            <p:cNvPr id="5" name="図 4">
              <a:extLst>
                <a:ext uri="{FF2B5EF4-FFF2-40B4-BE49-F238E27FC236}">
                  <a16:creationId xmlns:a16="http://schemas.microsoft.com/office/drawing/2014/main" id="{71C47361-1918-4EA6-99C4-110D85E2B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679" y="2185251"/>
              <a:ext cx="5813334" cy="3725714"/>
            </a:xfrm>
            <a:prstGeom prst="rect">
              <a:avLst/>
            </a:prstGeom>
          </p:spPr>
        </p:pic>
        <p:sp>
          <p:nvSpPr>
            <p:cNvPr id="6" name="テキスト ボックス 5">
              <a:extLst>
                <a:ext uri="{FF2B5EF4-FFF2-40B4-BE49-F238E27FC236}">
                  <a16:creationId xmlns:a16="http://schemas.microsoft.com/office/drawing/2014/main" id="{B94D82FB-EC67-4FBF-8318-2E0393D1C0EB}"/>
                </a:ext>
              </a:extLst>
            </p:cNvPr>
            <p:cNvSpPr txBox="1"/>
            <p:nvPr/>
          </p:nvSpPr>
          <p:spPr>
            <a:xfrm>
              <a:off x="444401" y="5878763"/>
              <a:ext cx="3930172" cy="400110"/>
            </a:xfrm>
            <a:prstGeom prst="rect">
              <a:avLst/>
            </a:prstGeom>
            <a:noFill/>
          </p:spPr>
          <p:txBody>
            <a:bodyPr wrap="square" rtlCol="0">
              <a:spAutoFit/>
            </a:bodyPr>
            <a:lstStyle/>
            <a:p>
              <a:r>
                <a:rPr kumimoji="1" lang="ja-JP" altLang="en-US" sz="2000" dirty="0"/>
                <a:t>全球平均地表気温の年々変動</a:t>
              </a:r>
            </a:p>
          </p:txBody>
        </p:sp>
        <p:sp>
          <p:nvSpPr>
            <p:cNvPr id="7" name="テキスト ボックス 6">
              <a:extLst>
                <a:ext uri="{FF2B5EF4-FFF2-40B4-BE49-F238E27FC236}">
                  <a16:creationId xmlns:a16="http://schemas.microsoft.com/office/drawing/2014/main" id="{438B53ED-C404-4801-9436-3F3F9B4BED20}"/>
                </a:ext>
              </a:extLst>
            </p:cNvPr>
            <p:cNvSpPr txBox="1"/>
            <p:nvPr/>
          </p:nvSpPr>
          <p:spPr>
            <a:xfrm>
              <a:off x="649940" y="6580017"/>
              <a:ext cx="2459021" cy="338554"/>
            </a:xfrm>
            <a:prstGeom prst="rect">
              <a:avLst/>
            </a:prstGeom>
            <a:noFill/>
          </p:spPr>
          <p:txBody>
            <a:bodyPr wrap="square" rtlCol="0">
              <a:spAutoFit/>
            </a:bodyPr>
            <a:lstStyle/>
            <a:p>
              <a:r>
                <a:rPr kumimoji="1" lang="en-US" altLang="ja-JP" sz="1600" dirty="0"/>
                <a:t>The Guardian</a:t>
              </a:r>
              <a:r>
                <a:rPr lang="en-US" altLang="ja-JP" sz="1600" dirty="0"/>
                <a:t>  2021 Jan. 8</a:t>
              </a:r>
              <a:endParaRPr kumimoji="1" lang="ja-JP" altLang="en-US" sz="1600" dirty="0"/>
            </a:p>
          </p:txBody>
        </p:sp>
        <p:sp>
          <p:nvSpPr>
            <p:cNvPr id="11" name="テキスト ボックス 10">
              <a:extLst>
                <a:ext uri="{FF2B5EF4-FFF2-40B4-BE49-F238E27FC236}">
                  <a16:creationId xmlns:a16="http://schemas.microsoft.com/office/drawing/2014/main" id="{37CFD1C9-8264-4D07-A91C-2336FF145DA8}"/>
                </a:ext>
              </a:extLst>
            </p:cNvPr>
            <p:cNvSpPr txBox="1"/>
            <p:nvPr/>
          </p:nvSpPr>
          <p:spPr>
            <a:xfrm>
              <a:off x="789707" y="6226918"/>
              <a:ext cx="3166814" cy="369332"/>
            </a:xfrm>
            <a:prstGeom prst="rect">
              <a:avLst/>
            </a:prstGeom>
            <a:noFill/>
          </p:spPr>
          <p:txBody>
            <a:bodyPr wrap="square" rtlCol="0">
              <a:spAutoFit/>
            </a:bodyPr>
            <a:lstStyle/>
            <a:p>
              <a:r>
                <a:rPr kumimoji="1" lang="en-US" altLang="ja-JP" dirty="0"/>
                <a:t>1850</a:t>
              </a:r>
              <a:r>
                <a:rPr kumimoji="1" lang="ja-JP" altLang="en-US" dirty="0"/>
                <a:t>～</a:t>
              </a:r>
              <a:r>
                <a:rPr kumimoji="1" lang="en-US" altLang="ja-JP" dirty="0"/>
                <a:t>1900</a:t>
              </a:r>
              <a:r>
                <a:rPr kumimoji="1" lang="ja-JP" altLang="en-US" dirty="0"/>
                <a:t>年平均からのずれ</a:t>
              </a:r>
            </a:p>
          </p:txBody>
        </p:sp>
      </p:grpSp>
      <p:grpSp>
        <p:nvGrpSpPr>
          <p:cNvPr id="15" name="グループ化 14">
            <a:extLst>
              <a:ext uri="{FF2B5EF4-FFF2-40B4-BE49-F238E27FC236}">
                <a16:creationId xmlns:a16="http://schemas.microsoft.com/office/drawing/2014/main" id="{FC5EA1C2-3F40-41EB-8BE4-EB6C1EB9A3A1}"/>
              </a:ext>
            </a:extLst>
          </p:cNvPr>
          <p:cNvGrpSpPr/>
          <p:nvPr/>
        </p:nvGrpSpPr>
        <p:grpSpPr>
          <a:xfrm>
            <a:off x="6121091" y="4360407"/>
            <a:ext cx="3002973" cy="1000556"/>
            <a:chOff x="6468583" y="4209422"/>
            <a:chExt cx="3002973" cy="1000556"/>
          </a:xfrm>
        </p:grpSpPr>
        <p:sp>
          <p:nvSpPr>
            <p:cNvPr id="13" name="テキスト ボックス 12">
              <a:extLst>
                <a:ext uri="{FF2B5EF4-FFF2-40B4-BE49-F238E27FC236}">
                  <a16:creationId xmlns:a16="http://schemas.microsoft.com/office/drawing/2014/main" id="{EB2AE0E5-822C-436E-B87F-575F4306F01F}"/>
                </a:ext>
              </a:extLst>
            </p:cNvPr>
            <p:cNvSpPr txBox="1"/>
            <p:nvPr/>
          </p:nvSpPr>
          <p:spPr>
            <a:xfrm>
              <a:off x="6478352" y="4209422"/>
              <a:ext cx="2281184" cy="584775"/>
            </a:xfrm>
            <a:prstGeom prst="rect">
              <a:avLst/>
            </a:prstGeom>
            <a:noFill/>
          </p:spPr>
          <p:txBody>
            <a:bodyPr wrap="square" rtlCol="0">
              <a:spAutoFit/>
            </a:bodyPr>
            <a:lstStyle/>
            <a:p>
              <a:r>
                <a:rPr kumimoji="1" lang="ja-JP" altLang="en-US" sz="3200" dirty="0">
                  <a:solidFill>
                    <a:srgbClr val="FF0000"/>
                  </a:solidFill>
                </a:rPr>
                <a:t>地球温暖化</a:t>
              </a:r>
            </a:p>
          </p:txBody>
        </p:sp>
        <p:sp>
          <p:nvSpPr>
            <p:cNvPr id="14" name="テキスト ボックス 13">
              <a:extLst>
                <a:ext uri="{FF2B5EF4-FFF2-40B4-BE49-F238E27FC236}">
                  <a16:creationId xmlns:a16="http://schemas.microsoft.com/office/drawing/2014/main" id="{B4C9D84B-6649-4396-8464-5713026C53C9}"/>
                </a:ext>
              </a:extLst>
            </p:cNvPr>
            <p:cNvSpPr txBox="1"/>
            <p:nvPr/>
          </p:nvSpPr>
          <p:spPr>
            <a:xfrm>
              <a:off x="6468583" y="4686758"/>
              <a:ext cx="3002973" cy="523220"/>
            </a:xfrm>
            <a:prstGeom prst="rect">
              <a:avLst/>
            </a:prstGeom>
            <a:noFill/>
          </p:spPr>
          <p:txBody>
            <a:bodyPr wrap="square" rtlCol="0">
              <a:spAutoFit/>
            </a:bodyPr>
            <a:lstStyle/>
            <a:p>
              <a:r>
                <a:rPr kumimoji="1" lang="en-US" altLang="ja-JP" sz="2800" dirty="0">
                  <a:solidFill>
                    <a:srgbClr val="FF0000"/>
                  </a:solidFill>
                </a:rPr>
                <a:t>(Global Warming)</a:t>
              </a:r>
              <a:endParaRPr kumimoji="1" lang="ja-JP" altLang="en-US" sz="2800" dirty="0">
                <a:solidFill>
                  <a:srgbClr val="FF0000"/>
                </a:solidFill>
              </a:endParaRPr>
            </a:p>
          </p:txBody>
        </p:sp>
      </p:grpSp>
      <p:sp>
        <p:nvSpPr>
          <p:cNvPr id="16" name="テキスト ボックス 15">
            <a:extLst>
              <a:ext uri="{FF2B5EF4-FFF2-40B4-BE49-F238E27FC236}">
                <a16:creationId xmlns:a16="http://schemas.microsoft.com/office/drawing/2014/main" id="{3F8FB20A-03B8-414D-87F3-C64F5AD02C8C}"/>
              </a:ext>
            </a:extLst>
          </p:cNvPr>
          <p:cNvSpPr txBox="1"/>
          <p:nvPr/>
        </p:nvSpPr>
        <p:spPr>
          <a:xfrm>
            <a:off x="4873214" y="5400843"/>
            <a:ext cx="4270786" cy="1107996"/>
          </a:xfrm>
          <a:prstGeom prst="rect">
            <a:avLst/>
          </a:prstGeom>
          <a:noFill/>
        </p:spPr>
        <p:txBody>
          <a:bodyPr wrap="square" rtlCol="0">
            <a:spAutoFit/>
          </a:bodyPr>
          <a:lstStyle/>
          <a:p>
            <a:r>
              <a:rPr kumimoji="1" lang="ja-JP" altLang="en-US" sz="2200" dirty="0">
                <a:solidFill>
                  <a:srgbClr val="3333FF"/>
                </a:solidFill>
              </a:rPr>
              <a:t>人間活動</a:t>
            </a:r>
            <a:r>
              <a:rPr kumimoji="1" lang="ja-JP" altLang="en-US" sz="2200" dirty="0"/>
              <a:t>による</a:t>
            </a:r>
            <a:r>
              <a:rPr kumimoji="1" lang="ja-JP" altLang="en-US" sz="2200" dirty="0">
                <a:solidFill>
                  <a:srgbClr val="FF0000"/>
                </a:solidFill>
              </a:rPr>
              <a:t> </a:t>
            </a:r>
            <a:r>
              <a:rPr lang="ja-JP" altLang="en-US" sz="2200" dirty="0">
                <a:solidFill>
                  <a:srgbClr val="FF0000"/>
                </a:solidFill>
              </a:rPr>
              <a:t>温室効果ガス</a:t>
            </a:r>
            <a:r>
              <a:rPr kumimoji="1" lang="ja-JP" altLang="en-US" sz="2200" dirty="0"/>
              <a:t>の大量排出による地球規模の</a:t>
            </a:r>
            <a:r>
              <a:rPr kumimoji="1" lang="ja-JP" altLang="en-US" sz="2200" dirty="0">
                <a:solidFill>
                  <a:srgbClr val="FF0000"/>
                </a:solidFill>
              </a:rPr>
              <a:t>気温上昇</a:t>
            </a:r>
            <a:r>
              <a:rPr kumimoji="1" lang="ja-JP" altLang="en-US" sz="2200" dirty="0"/>
              <a:t>，およびそれに関連する現象</a:t>
            </a:r>
          </a:p>
        </p:txBody>
      </p:sp>
      <p:sp>
        <p:nvSpPr>
          <p:cNvPr id="9" name="動作設定ボタン: 進む/次へ 8">
            <a:hlinkClick r:id="rId4" action="ppaction://hlinksldjump" highlightClick="1"/>
            <a:extLst>
              <a:ext uri="{FF2B5EF4-FFF2-40B4-BE49-F238E27FC236}">
                <a16:creationId xmlns:a16="http://schemas.microsoft.com/office/drawing/2014/main" id="{47416005-18B4-4C9B-9B47-DD540FCB401F}"/>
              </a:ext>
            </a:extLst>
          </p:cNvPr>
          <p:cNvSpPr/>
          <p:nvPr/>
        </p:nvSpPr>
        <p:spPr>
          <a:xfrm>
            <a:off x="4174732" y="6325178"/>
            <a:ext cx="511570" cy="50164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11960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20</a:t>
            </a:fld>
            <a:endParaRPr lang="ja-JP" altLang="en-US">
              <a:solidFill>
                <a:prstClr val="black">
                  <a:tint val="75000"/>
                </a:prstClr>
              </a:solidFill>
            </a:endParaRPr>
          </a:p>
        </p:txBody>
      </p:sp>
      <p:pic>
        <p:nvPicPr>
          <p:cNvPr id="3" name="図 2">
            <a:extLst>
              <a:ext uri="{FF2B5EF4-FFF2-40B4-BE49-F238E27FC236}">
                <a16:creationId xmlns:a16="http://schemas.microsoft.com/office/drawing/2014/main" id="{A84FC7B6-175A-4B74-80F3-A48E1B399B0A}"/>
              </a:ext>
            </a:extLst>
          </p:cNvPr>
          <p:cNvPicPr>
            <a:picLocks noChangeAspect="1"/>
          </p:cNvPicPr>
          <p:nvPr/>
        </p:nvPicPr>
        <p:blipFill>
          <a:blip r:embed="rId3"/>
          <a:stretch>
            <a:fillRect/>
          </a:stretch>
        </p:blipFill>
        <p:spPr>
          <a:xfrm>
            <a:off x="41564" y="1924334"/>
            <a:ext cx="9144000" cy="3009331"/>
          </a:xfrm>
          <a:prstGeom prst="rect">
            <a:avLst/>
          </a:prstGeom>
        </p:spPr>
      </p:pic>
      <p:sp>
        <p:nvSpPr>
          <p:cNvPr id="7" name="テキスト ボックス 6">
            <a:extLst>
              <a:ext uri="{FF2B5EF4-FFF2-40B4-BE49-F238E27FC236}">
                <a16:creationId xmlns:a16="http://schemas.microsoft.com/office/drawing/2014/main" id="{04BFFC8B-F759-4ACC-A41B-B8A40A96B298}"/>
              </a:ext>
            </a:extLst>
          </p:cNvPr>
          <p:cNvSpPr txBox="1"/>
          <p:nvPr/>
        </p:nvSpPr>
        <p:spPr>
          <a:xfrm>
            <a:off x="436417" y="316982"/>
            <a:ext cx="5839691" cy="584775"/>
          </a:xfrm>
          <a:prstGeom prst="rect">
            <a:avLst/>
          </a:prstGeom>
          <a:noFill/>
        </p:spPr>
        <p:txBody>
          <a:bodyPr wrap="square">
            <a:spAutoFit/>
          </a:bodyPr>
          <a:lstStyle/>
          <a:p>
            <a:r>
              <a:rPr kumimoji="1" lang="en-US" altLang="ja-JP" sz="3200" b="1" dirty="0"/>
              <a:t>Multiple Lines of Evidence </a:t>
            </a:r>
            <a:r>
              <a:rPr kumimoji="1" lang="ja-JP" altLang="en-US" sz="3200" dirty="0"/>
              <a:t>の例</a:t>
            </a:r>
            <a:r>
              <a:rPr kumimoji="1" lang="en-US" altLang="ja-JP" sz="3200" dirty="0"/>
              <a:t>1</a:t>
            </a:r>
            <a:r>
              <a:rPr kumimoji="1" lang="en-US" altLang="ja-JP" sz="3200" b="1" dirty="0"/>
              <a:t> </a:t>
            </a:r>
            <a:endParaRPr lang="ja-JP" altLang="en-US" sz="3200" dirty="0"/>
          </a:p>
        </p:txBody>
      </p:sp>
      <p:sp>
        <p:nvSpPr>
          <p:cNvPr id="8" name="テキスト ボックス 7">
            <a:extLst>
              <a:ext uri="{FF2B5EF4-FFF2-40B4-BE49-F238E27FC236}">
                <a16:creationId xmlns:a16="http://schemas.microsoft.com/office/drawing/2014/main" id="{BDE5D850-125F-4F46-B77F-5273274AF1FB}"/>
              </a:ext>
            </a:extLst>
          </p:cNvPr>
          <p:cNvSpPr txBox="1"/>
          <p:nvPr/>
        </p:nvSpPr>
        <p:spPr>
          <a:xfrm>
            <a:off x="581891" y="1039090"/>
            <a:ext cx="7200900" cy="830997"/>
          </a:xfrm>
          <a:prstGeom prst="rect">
            <a:avLst/>
          </a:prstGeom>
          <a:noFill/>
        </p:spPr>
        <p:txBody>
          <a:bodyPr wrap="square" rtlCol="0">
            <a:spAutoFit/>
          </a:bodyPr>
          <a:lstStyle/>
          <a:p>
            <a:r>
              <a:rPr kumimoji="1" lang="en-US" altLang="ja-JP" sz="2400" dirty="0"/>
              <a:t>(2)</a:t>
            </a:r>
            <a:r>
              <a:rPr kumimoji="1" lang="ja-JP" altLang="en-US" sz="2400" dirty="0"/>
              <a:t>古気候データからの復元値と</a:t>
            </a:r>
          </a:p>
          <a:p>
            <a:r>
              <a:rPr kumimoji="1" lang="en-US" altLang="ja-JP" sz="2400" dirty="0"/>
              <a:t>(3)</a:t>
            </a:r>
            <a:r>
              <a:rPr kumimoji="1" lang="ja-JP" altLang="en-US" sz="2400" dirty="0"/>
              <a:t>シミュレーション　　の一致</a:t>
            </a:r>
          </a:p>
        </p:txBody>
      </p:sp>
      <p:sp>
        <p:nvSpPr>
          <p:cNvPr id="10" name="テキスト ボックス 9">
            <a:extLst>
              <a:ext uri="{FF2B5EF4-FFF2-40B4-BE49-F238E27FC236}">
                <a16:creationId xmlns:a16="http://schemas.microsoft.com/office/drawing/2014/main" id="{5E709E7A-CD21-45C5-9081-6715732A2A9E}"/>
              </a:ext>
            </a:extLst>
          </p:cNvPr>
          <p:cNvSpPr txBox="1"/>
          <p:nvPr/>
        </p:nvSpPr>
        <p:spPr>
          <a:xfrm>
            <a:off x="7086600" y="4754766"/>
            <a:ext cx="2057400" cy="369332"/>
          </a:xfrm>
          <a:prstGeom prst="rect">
            <a:avLst/>
          </a:prstGeom>
          <a:noFill/>
        </p:spPr>
        <p:txBody>
          <a:bodyPr wrap="square">
            <a:spAutoFit/>
          </a:bodyPr>
          <a:lstStyle/>
          <a:p>
            <a:r>
              <a:rPr lang="ja-JP" altLang="en-US" dirty="0"/>
              <a:t>Box TS.2, Fig</a:t>
            </a:r>
            <a:r>
              <a:rPr lang="en-US" altLang="ja-JP" dirty="0"/>
              <a:t>.</a:t>
            </a:r>
            <a:r>
              <a:rPr lang="ja-JP" altLang="en-US" dirty="0"/>
              <a:t> 2</a:t>
            </a:r>
          </a:p>
        </p:txBody>
      </p:sp>
      <p:sp>
        <p:nvSpPr>
          <p:cNvPr id="12" name="テキスト ボックス 11">
            <a:extLst>
              <a:ext uri="{FF2B5EF4-FFF2-40B4-BE49-F238E27FC236}">
                <a16:creationId xmlns:a16="http://schemas.microsoft.com/office/drawing/2014/main" id="{D90FD0A2-B0E5-4662-A6FE-5A5C7F421264}"/>
              </a:ext>
            </a:extLst>
          </p:cNvPr>
          <p:cNvSpPr txBox="1"/>
          <p:nvPr/>
        </p:nvSpPr>
        <p:spPr>
          <a:xfrm>
            <a:off x="4727864" y="2349096"/>
            <a:ext cx="5517572" cy="369332"/>
          </a:xfrm>
          <a:prstGeom prst="rect">
            <a:avLst/>
          </a:prstGeom>
          <a:noFill/>
        </p:spPr>
        <p:txBody>
          <a:bodyPr wrap="square">
            <a:spAutoFit/>
          </a:bodyPr>
          <a:lstStyle/>
          <a:p>
            <a:r>
              <a:rPr lang="ja-JP" altLang="en-US" dirty="0"/>
              <a:t>観測値　　復元値　　シミュレーション</a:t>
            </a:r>
          </a:p>
        </p:txBody>
      </p:sp>
      <p:sp>
        <p:nvSpPr>
          <p:cNvPr id="16" name="テキスト ボックス 15">
            <a:extLst>
              <a:ext uri="{FF2B5EF4-FFF2-40B4-BE49-F238E27FC236}">
                <a16:creationId xmlns:a16="http://schemas.microsoft.com/office/drawing/2014/main" id="{8AA72E56-3AE6-4236-B1C3-97CFCEB23619}"/>
              </a:ext>
            </a:extLst>
          </p:cNvPr>
          <p:cNvSpPr txBox="1"/>
          <p:nvPr/>
        </p:nvSpPr>
        <p:spPr>
          <a:xfrm>
            <a:off x="581891" y="5537306"/>
            <a:ext cx="7678882" cy="830997"/>
          </a:xfrm>
          <a:prstGeom prst="rect">
            <a:avLst/>
          </a:prstGeom>
          <a:noFill/>
        </p:spPr>
        <p:txBody>
          <a:bodyPr wrap="square">
            <a:spAutoFit/>
          </a:bodyPr>
          <a:lstStyle/>
          <a:p>
            <a:r>
              <a:rPr lang="ja-JP" altLang="en-US" sz="2400" dirty="0"/>
              <a:t>• 古気候データの拡充とその処理技術の発展</a:t>
            </a:r>
          </a:p>
          <a:p>
            <a:r>
              <a:rPr lang="ja-JP" altLang="en-US" sz="2400" dirty="0"/>
              <a:t>• 数値モデルの改善と強制要素の更新</a:t>
            </a:r>
          </a:p>
        </p:txBody>
      </p:sp>
      <p:sp>
        <p:nvSpPr>
          <p:cNvPr id="18" name="テキスト ボックス 17">
            <a:extLst>
              <a:ext uri="{FF2B5EF4-FFF2-40B4-BE49-F238E27FC236}">
                <a16:creationId xmlns:a16="http://schemas.microsoft.com/office/drawing/2014/main" id="{1B6BA866-8AC1-4FE5-A4AD-9866447C1A87}"/>
              </a:ext>
            </a:extLst>
          </p:cNvPr>
          <p:cNvSpPr txBox="1"/>
          <p:nvPr/>
        </p:nvSpPr>
        <p:spPr>
          <a:xfrm>
            <a:off x="1620982" y="4713202"/>
            <a:ext cx="935182" cy="369332"/>
          </a:xfrm>
          <a:prstGeom prst="rect">
            <a:avLst/>
          </a:prstGeom>
          <a:solidFill>
            <a:schemeClr val="bg1"/>
          </a:solidFill>
        </p:spPr>
        <p:txBody>
          <a:bodyPr wrap="square">
            <a:spAutoFit/>
          </a:bodyPr>
          <a:lstStyle/>
          <a:p>
            <a:r>
              <a:rPr lang="ja-JP" altLang="en-US" dirty="0"/>
              <a:t>復元値　　</a:t>
            </a:r>
          </a:p>
        </p:txBody>
      </p:sp>
      <p:sp>
        <p:nvSpPr>
          <p:cNvPr id="20" name="テキスト ボックス 19">
            <a:extLst>
              <a:ext uri="{FF2B5EF4-FFF2-40B4-BE49-F238E27FC236}">
                <a16:creationId xmlns:a16="http://schemas.microsoft.com/office/drawing/2014/main" id="{9E38F7DC-21BC-4F17-8311-C6B1BF45DF0D}"/>
              </a:ext>
            </a:extLst>
          </p:cNvPr>
          <p:cNvSpPr txBox="1"/>
          <p:nvPr/>
        </p:nvSpPr>
        <p:spPr>
          <a:xfrm rot="16200000">
            <a:off x="-294925" y="3471719"/>
            <a:ext cx="1743241" cy="369332"/>
          </a:xfrm>
          <a:prstGeom prst="rect">
            <a:avLst/>
          </a:prstGeom>
          <a:solidFill>
            <a:schemeClr val="bg1"/>
          </a:solidFill>
        </p:spPr>
        <p:txBody>
          <a:bodyPr wrap="square">
            <a:spAutoFit/>
          </a:bodyPr>
          <a:lstStyle/>
          <a:p>
            <a:r>
              <a:rPr lang="ja-JP" altLang="en-US" dirty="0"/>
              <a:t>シミュレーション</a:t>
            </a:r>
          </a:p>
        </p:txBody>
      </p:sp>
      <p:sp>
        <p:nvSpPr>
          <p:cNvPr id="21" name="テキスト ボックス 20">
            <a:extLst>
              <a:ext uri="{FF2B5EF4-FFF2-40B4-BE49-F238E27FC236}">
                <a16:creationId xmlns:a16="http://schemas.microsoft.com/office/drawing/2014/main" id="{AC27AC78-A35F-40D5-B754-F3954D69E738}"/>
              </a:ext>
            </a:extLst>
          </p:cNvPr>
          <p:cNvSpPr txBox="1"/>
          <p:nvPr/>
        </p:nvSpPr>
        <p:spPr>
          <a:xfrm>
            <a:off x="3081448" y="4754766"/>
            <a:ext cx="2981103" cy="646331"/>
          </a:xfrm>
          <a:prstGeom prst="rect">
            <a:avLst/>
          </a:prstGeom>
          <a:noFill/>
        </p:spPr>
        <p:txBody>
          <a:bodyPr wrap="square" rtlCol="0">
            <a:spAutoFit/>
          </a:bodyPr>
          <a:lstStyle/>
          <a:p>
            <a:r>
              <a:rPr kumimoji="1" lang="ja-JP" altLang="en-US" dirty="0"/>
              <a:t>　　　全球平均地表気温</a:t>
            </a:r>
            <a:r>
              <a:rPr kumimoji="1" lang="en-US" altLang="ja-JP" dirty="0"/>
              <a:t>(1850-1900</a:t>
            </a:r>
            <a:r>
              <a:rPr kumimoji="1" lang="ja-JP" altLang="en-US" dirty="0"/>
              <a:t>年平均からの差</a:t>
            </a:r>
            <a:r>
              <a:rPr kumimoji="1" lang="en-US" altLang="ja-JP" dirty="0"/>
              <a:t>)</a:t>
            </a:r>
            <a:endParaRPr kumimoji="1" lang="ja-JP" altLang="en-US" dirty="0"/>
          </a:p>
        </p:txBody>
      </p:sp>
      <p:sp>
        <p:nvSpPr>
          <p:cNvPr id="2" name="テキスト ボックス 1">
            <a:extLst>
              <a:ext uri="{FF2B5EF4-FFF2-40B4-BE49-F238E27FC236}">
                <a16:creationId xmlns:a16="http://schemas.microsoft.com/office/drawing/2014/main" id="{1D8AB85D-D3BB-4FAE-9376-F309E7F4DD19}"/>
              </a:ext>
            </a:extLst>
          </p:cNvPr>
          <p:cNvSpPr txBox="1"/>
          <p:nvPr/>
        </p:nvSpPr>
        <p:spPr>
          <a:xfrm>
            <a:off x="4660958" y="3824869"/>
            <a:ext cx="1394156" cy="646331"/>
          </a:xfrm>
          <a:prstGeom prst="rect">
            <a:avLst/>
          </a:prstGeom>
          <a:noFill/>
        </p:spPr>
        <p:txBody>
          <a:bodyPr wrap="square" rtlCol="0">
            <a:spAutoFit/>
          </a:bodyPr>
          <a:lstStyle/>
          <a:p>
            <a:r>
              <a:rPr kumimoji="1" lang="ja-JP" altLang="en-US" dirty="0"/>
              <a:t>影は不確実性を示す</a:t>
            </a:r>
          </a:p>
        </p:txBody>
      </p:sp>
    </p:spTree>
    <p:extLst>
      <p:ext uri="{BB962C8B-B14F-4D97-AF65-F5344CB8AC3E}">
        <p14:creationId xmlns:p14="http://schemas.microsoft.com/office/powerpoint/2010/main" val="596794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21</a:t>
            </a:fld>
            <a:endParaRPr lang="ja-JP" altLang="en-US" dirty="0">
              <a:solidFill>
                <a:prstClr val="black">
                  <a:tint val="75000"/>
                </a:prstClr>
              </a:solidFill>
            </a:endParaRPr>
          </a:p>
        </p:txBody>
      </p:sp>
      <p:pic>
        <p:nvPicPr>
          <p:cNvPr id="3" name="図 2">
            <a:extLst>
              <a:ext uri="{FF2B5EF4-FFF2-40B4-BE49-F238E27FC236}">
                <a16:creationId xmlns:a16="http://schemas.microsoft.com/office/drawing/2014/main" id="{289087B4-3550-41A6-A0AA-8B4B122BFEA7}"/>
              </a:ext>
            </a:extLst>
          </p:cNvPr>
          <p:cNvPicPr>
            <a:picLocks noChangeAspect="1"/>
          </p:cNvPicPr>
          <p:nvPr/>
        </p:nvPicPr>
        <p:blipFill>
          <a:blip r:embed="rId3"/>
          <a:stretch>
            <a:fillRect/>
          </a:stretch>
        </p:blipFill>
        <p:spPr>
          <a:xfrm>
            <a:off x="1340189" y="654634"/>
            <a:ext cx="6664960" cy="5757333"/>
          </a:xfrm>
          <a:prstGeom prst="rect">
            <a:avLst/>
          </a:prstGeom>
        </p:spPr>
      </p:pic>
      <p:sp>
        <p:nvSpPr>
          <p:cNvPr id="5" name="テキスト ボックス 4">
            <a:extLst>
              <a:ext uri="{FF2B5EF4-FFF2-40B4-BE49-F238E27FC236}">
                <a16:creationId xmlns:a16="http://schemas.microsoft.com/office/drawing/2014/main" id="{370EB5A1-8F27-47E6-BF8D-C70C1D13CA78}"/>
              </a:ext>
            </a:extLst>
          </p:cNvPr>
          <p:cNvSpPr txBox="1"/>
          <p:nvPr/>
        </p:nvSpPr>
        <p:spPr>
          <a:xfrm>
            <a:off x="332508" y="145339"/>
            <a:ext cx="7294419" cy="584775"/>
          </a:xfrm>
          <a:prstGeom prst="rect">
            <a:avLst/>
          </a:prstGeom>
          <a:noFill/>
        </p:spPr>
        <p:txBody>
          <a:bodyPr wrap="square" rtlCol="0">
            <a:spAutoFit/>
          </a:bodyPr>
          <a:lstStyle/>
          <a:p>
            <a:r>
              <a:rPr kumimoji="1" lang="ja-JP" altLang="en-US" sz="3200" dirty="0"/>
              <a:t>例</a:t>
            </a:r>
            <a:r>
              <a:rPr kumimoji="1" lang="en-US" altLang="ja-JP" sz="3200" dirty="0"/>
              <a:t>2</a:t>
            </a:r>
            <a:r>
              <a:rPr kumimoji="1" lang="ja-JP" altLang="en-US" sz="3200" dirty="0"/>
              <a:t>　</a:t>
            </a:r>
            <a:r>
              <a:rPr kumimoji="1" lang="en-US" altLang="ja-JP" sz="3200" dirty="0"/>
              <a:t>(1)</a:t>
            </a:r>
            <a:r>
              <a:rPr kumimoji="1" lang="ja-JP" altLang="en-US" sz="3200" dirty="0"/>
              <a:t>観測と</a:t>
            </a:r>
            <a:r>
              <a:rPr kumimoji="1" lang="en-US" altLang="ja-JP" sz="3200" dirty="0"/>
              <a:t>(3)</a:t>
            </a:r>
            <a:r>
              <a:rPr kumimoji="1" lang="ja-JP" altLang="en-US" sz="3200" dirty="0"/>
              <a:t>シミュレーションの一致</a:t>
            </a:r>
          </a:p>
        </p:txBody>
      </p:sp>
      <p:sp>
        <p:nvSpPr>
          <p:cNvPr id="7" name="テキスト ボックス 6">
            <a:extLst>
              <a:ext uri="{FF2B5EF4-FFF2-40B4-BE49-F238E27FC236}">
                <a16:creationId xmlns:a16="http://schemas.microsoft.com/office/drawing/2014/main" id="{BBBA2CE1-8B06-42F8-822F-2333639926E9}"/>
              </a:ext>
            </a:extLst>
          </p:cNvPr>
          <p:cNvSpPr txBox="1"/>
          <p:nvPr/>
        </p:nvSpPr>
        <p:spPr>
          <a:xfrm>
            <a:off x="540328" y="1685836"/>
            <a:ext cx="1039090" cy="1200329"/>
          </a:xfrm>
          <a:prstGeom prst="rect">
            <a:avLst/>
          </a:prstGeom>
          <a:noFill/>
        </p:spPr>
        <p:txBody>
          <a:bodyPr wrap="square">
            <a:spAutoFit/>
          </a:bodyPr>
          <a:lstStyle/>
          <a:p>
            <a:pPr algn="l"/>
            <a:r>
              <a:rPr lang="ja-JP" altLang="en-US" sz="1800" b="0" i="0" u="none" strike="noStrike" baseline="0" dirty="0">
                <a:latin typeface="HiraKakuProN-W3"/>
              </a:rPr>
              <a:t>個々の</a:t>
            </a:r>
          </a:p>
          <a:p>
            <a:pPr algn="l"/>
            <a:r>
              <a:rPr lang="ja-JP" altLang="en-US" sz="1800" b="0" i="0" u="none" strike="noStrike" baseline="0" dirty="0">
                <a:latin typeface="HiraKakuProN-W3"/>
              </a:rPr>
              <a:t>モデル</a:t>
            </a:r>
          </a:p>
          <a:p>
            <a:pPr algn="l"/>
            <a:r>
              <a:rPr lang="en-US" altLang="ja-JP" sz="1800" b="0" i="0" u="none" strike="noStrike" baseline="0" dirty="0">
                <a:latin typeface="HiraKakuProN-W3"/>
              </a:rPr>
              <a:t>vs</a:t>
            </a:r>
          </a:p>
          <a:p>
            <a:pPr algn="l"/>
            <a:r>
              <a:rPr lang="ja-JP" altLang="en-US" sz="1800" b="0" i="0" u="none" strike="noStrike" baseline="0" dirty="0">
                <a:latin typeface="HiraKakuProN-W3"/>
              </a:rPr>
              <a:t>観測値</a:t>
            </a:r>
            <a:endParaRPr lang="ja-JP" altLang="en-US" dirty="0"/>
          </a:p>
        </p:txBody>
      </p:sp>
      <p:sp>
        <p:nvSpPr>
          <p:cNvPr id="8" name="テキスト ボックス 7">
            <a:extLst>
              <a:ext uri="{FF2B5EF4-FFF2-40B4-BE49-F238E27FC236}">
                <a16:creationId xmlns:a16="http://schemas.microsoft.com/office/drawing/2014/main" id="{13F71CC2-538D-4E87-8BC6-E02DF4069523}"/>
              </a:ext>
            </a:extLst>
          </p:cNvPr>
          <p:cNvSpPr txBox="1"/>
          <p:nvPr/>
        </p:nvSpPr>
        <p:spPr>
          <a:xfrm>
            <a:off x="58876" y="4352835"/>
            <a:ext cx="1520542" cy="1200329"/>
          </a:xfrm>
          <a:prstGeom prst="rect">
            <a:avLst/>
          </a:prstGeom>
          <a:noFill/>
        </p:spPr>
        <p:txBody>
          <a:bodyPr wrap="square">
            <a:spAutoFit/>
          </a:bodyPr>
          <a:lstStyle/>
          <a:p>
            <a:pPr algn="l"/>
            <a:r>
              <a:rPr lang="ja-JP" altLang="en-US" sz="1800" b="0" i="0" u="none" strike="noStrike" baseline="0" dirty="0">
                <a:latin typeface="HiraKakuProN-W3"/>
              </a:rPr>
              <a:t>モデル・</a:t>
            </a:r>
          </a:p>
          <a:p>
            <a:pPr algn="l"/>
            <a:r>
              <a:rPr lang="ja-JP" altLang="en-US" sz="1800" b="0" i="0" u="none" strike="noStrike" baseline="0" dirty="0">
                <a:solidFill>
                  <a:srgbClr val="FF0000"/>
                </a:solidFill>
                <a:latin typeface="HiraKakuProN-W3"/>
              </a:rPr>
              <a:t>アンサンブル</a:t>
            </a:r>
          </a:p>
          <a:p>
            <a:pPr algn="l"/>
            <a:r>
              <a:rPr lang="en-US" altLang="ja-JP" sz="1800" b="0" i="0" u="none" strike="noStrike" baseline="0" dirty="0">
                <a:latin typeface="HiraKakuProN-W3"/>
              </a:rPr>
              <a:t>vs</a:t>
            </a:r>
          </a:p>
          <a:p>
            <a:pPr algn="l"/>
            <a:r>
              <a:rPr lang="ja-JP" altLang="en-US" sz="1800" b="0" i="0" u="none" strike="noStrike" baseline="0" dirty="0">
                <a:latin typeface="HiraKakuProN-W3"/>
              </a:rPr>
              <a:t>観測値</a:t>
            </a:r>
            <a:endParaRPr lang="ja-JP" altLang="en-US" dirty="0"/>
          </a:p>
        </p:txBody>
      </p:sp>
      <p:sp>
        <p:nvSpPr>
          <p:cNvPr id="10" name="テキスト ボックス 9">
            <a:extLst>
              <a:ext uri="{FF2B5EF4-FFF2-40B4-BE49-F238E27FC236}">
                <a16:creationId xmlns:a16="http://schemas.microsoft.com/office/drawing/2014/main" id="{622DE305-C482-4205-B419-976FF61A1615}"/>
              </a:ext>
            </a:extLst>
          </p:cNvPr>
          <p:cNvSpPr txBox="1"/>
          <p:nvPr/>
        </p:nvSpPr>
        <p:spPr>
          <a:xfrm>
            <a:off x="6768108" y="5979371"/>
            <a:ext cx="1492142" cy="369332"/>
          </a:xfrm>
          <a:prstGeom prst="rect">
            <a:avLst/>
          </a:prstGeom>
          <a:noFill/>
        </p:spPr>
        <p:txBody>
          <a:bodyPr wrap="square">
            <a:spAutoFit/>
          </a:bodyPr>
          <a:lstStyle/>
          <a:p>
            <a:r>
              <a:rPr lang="en-US" altLang="ja-JP" sz="1800" b="0" i="0" u="none" strike="noStrike" baseline="0" dirty="0">
                <a:solidFill>
                  <a:srgbClr val="000000"/>
                </a:solidFill>
                <a:latin typeface="Calibri" panose="020F0502020204030204" pitchFamily="34" charset="0"/>
              </a:rPr>
              <a:t>Ch.3 Fig. 3.4</a:t>
            </a:r>
            <a:endParaRPr lang="ja-JP" altLang="en-US" dirty="0"/>
          </a:p>
        </p:txBody>
      </p:sp>
      <p:sp>
        <p:nvSpPr>
          <p:cNvPr id="11" name="テキスト ボックス 10">
            <a:extLst>
              <a:ext uri="{FF2B5EF4-FFF2-40B4-BE49-F238E27FC236}">
                <a16:creationId xmlns:a16="http://schemas.microsoft.com/office/drawing/2014/main" id="{5993E6D8-5377-4327-9B4C-41075217D089}"/>
              </a:ext>
            </a:extLst>
          </p:cNvPr>
          <p:cNvSpPr txBox="1"/>
          <p:nvPr/>
        </p:nvSpPr>
        <p:spPr>
          <a:xfrm>
            <a:off x="7911610" y="2623727"/>
            <a:ext cx="1122219" cy="923330"/>
          </a:xfrm>
          <a:prstGeom prst="rect">
            <a:avLst/>
          </a:prstGeom>
          <a:noFill/>
        </p:spPr>
        <p:txBody>
          <a:bodyPr wrap="square" rtlCol="0">
            <a:spAutoFit/>
          </a:bodyPr>
          <a:lstStyle/>
          <a:p>
            <a:r>
              <a:rPr kumimoji="1" lang="ja-JP" altLang="en-US" dirty="0"/>
              <a:t>各センターのモデル名</a:t>
            </a:r>
          </a:p>
        </p:txBody>
      </p:sp>
      <p:cxnSp>
        <p:nvCxnSpPr>
          <p:cNvPr id="17" name="直線矢印コネクタ 16">
            <a:extLst>
              <a:ext uri="{FF2B5EF4-FFF2-40B4-BE49-F238E27FC236}">
                <a16:creationId xmlns:a16="http://schemas.microsoft.com/office/drawing/2014/main" id="{13418E7A-7A2F-46BF-8813-D19C868F7B98}"/>
              </a:ext>
            </a:extLst>
          </p:cNvPr>
          <p:cNvCxnSpPr/>
          <p:nvPr/>
        </p:nvCxnSpPr>
        <p:spPr>
          <a:xfrm flipH="1" flipV="1">
            <a:off x="3896591" y="2545773"/>
            <a:ext cx="426027" cy="11533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19C8ACCE-23A5-43B3-A2F0-1B8E633C724F}"/>
              </a:ext>
            </a:extLst>
          </p:cNvPr>
          <p:cNvSpPr txBox="1"/>
          <p:nvPr/>
        </p:nvSpPr>
        <p:spPr>
          <a:xfrm>
            <a:off x="4031670" y="3678382"/>
            <a:ext cx="1788217" cy="584775"/>
          </a:xfrm>
          <a:prstGeom prst="rect">
            <a:avLst/>
          </a:prstGeom>
          <a:noFill/>
        </p:spPr>
        <p:txBody>
          <a:bodyPr wrap="square" rtlCol="0">
            <a:spAutoFit/>
          </a:bodyPr>
          <a:lstStyle/>
          <a:p>
            <a:r>
              <a:rPr kumimoji="1" lang="en-US" altLang="ja-JP" sz="1600" b="1" dirty="0">
                <a:solidFill>
                  <a:srgbClr val="FF0000"/>
                </a:solidFill>
              </a:rPr>
              <a:t>CMIP6</a:t>
            </a:r>
          </a:p>
          <a:p>
            <a:r>
              <a:rPr kumimoji="1" lang="ja-JP" altLang="en-US" sz="1600" b="1" dirty="0">
                <a:solidFill>
                  <a:srgbClr val="FF0000"/>
                </a:solidFill>
              </a:rPr>
              <a:t>アンサンブル平均</a:t>
            </a:r>
          </a:p>
        </p:txBody>
      </p:sp>
      <p:cxnSp>
        <p:nvCxnSpPr>
          <p:cNvPr id="22" name="直線矢印コネクタ 21">
            <a:extLst>
              <a:ext uri="{FF2B5EF4-FFF2-40B4-BE49-F238E27FC236}">
                <a16:creationId xmlns:a16="http://schemas.microsoft.com/office/drawing/2014/main" id="{19547C98-D1C1-47B6-83F2-FD9EB5E0BD5B}"/>
              </a:ext>
            </a:extLst>
          </p:cNvPr>
          <p:cNvCxnSpPr/>
          <p:nvPr/>
        </p:nvCxnSpPr>
        <p:spPr>
          <a:xfrm flipH="1" flipV="1">
            <a:off x="5081155" y="4977245"/>
            <a:ext cx="197426" cy="23439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EC37A851-E345-45C1-AD59-3A20B1EE8954}"/>
              </a:ext>
            </a:extLst>
          </p:cNvPr>
          <p:cNvSpPr txBox="1"/>
          <p:nvPr/>
        </p:nvSpPr>
        <p:spPr>
          <a:xfrm>
            <a:off x="5091545" y="5204219"/>
            <a:ext cx="820881" cy="338554"/>
          </a:xfrm>
          <a:prstGeom prst="rect">
            <a:avLst/>
          </a:prstGeom>
          <a:noFill/>
        </p:spPr>
        <p:txBody>
          <a:bodyPr wrap="square" rtlCol="0">
            <a:spAutoFit/>
          </a:bodyPr>
          <a:lstStyle/>
          <a:p>
            <a:r>
              <a:rPr kumimoji="1" lang="en-US" altLang="ja-JP" sz="1600" b="1" dirty="0">
                <a:solidFill>
                  <a:srgbClr val="FF0000"/>
                </a:solidFill>
              </a:rPr>
              <a:t>CMIP6</a:t>
            </a:r>
            <a:endParaRPr kumimoji="1" lang="ja-JP" altLang="en-US" sz="1600" b="1" dirty="0">
              <a:solidFill>
                <a:srgbClr val="FF0000"/>
              </a:solidFill>
            </a:endParaRPr>
          </a:p>
        </p:txBody>
      </p:sp>
      <p:sp>
        <p:nvSpPr>
          <p:cNvPr id="24" name="テキスト ボックス 23">
            <a:extLst>
              <a:ext uri="{FF2B5EF4-FFF2-40B4-BE49-F238E27FC236}">
                <a16:creationId xmlns:a16="http://schemas.microsoft.com/office/drawing/2014/main" id="{043BB38A-7BE8-440A-92EC-80942DB1D7E0}"/>
              </a:ext>
            </a:extLst>
          </p:cNvPr>
          <p:cNvSpPr txBox="1"/>
          <p:nvPr/>
        </p:nvSpPr>
        <p:spPr>
          <a:xfrm>
            <a:off x="2509159" y="4614445"/>
            <a:ext cx="820881" cy="338554"/>
          </a:xfrm>
          <a:prstGeom prst="rect">
            <a:avLst/>
          </a:prstGeom>
          <a:noFill/>
        </p:spPr>
        <p:txBody>
          <a:bodyPr wrap="square" rtlCol="0">
            <a:spAutoFit/>
          </a:bodyPr>
          <a:lstStyle/>
          <a:p>
            <a:r>
              <a:rPr kumimoji="1" lang="en-US" altLang="ja-JP" sz="1600" b="1" dirty="0">
                <a:solidFill>
                  <a:srgbClr val="0070C0"/>
                </a:solidFill>
              </a:rPr>
              <a:t>CMIP5</a:t>
            </a:r>
            <a:endParaRPr kumimoji="1" lang="ja-JP" altLang="en-US" sz="1600" b="1" dirty="0">
              <a:solidFill>
                <a:srgbClr val="0070C0"/>
              </a:solidFill>
            </a:endParaRPr>
          </a:p>
        </p:txBody>
      </p:sp>
      <p:cxnSp>
        <p:nvCxnSpPr>
          <p:cNvPr id="26" name="直線矢印コネクタ 25">
            <a:extLst>
              <a:ext uri="{FF2B5EF4-FFF2-40B4-BE49-F238E27FC236}">
                <a16:creationId xmlns:a16="http://schemas.microsoft.com/office/drawing/2014/main" id="{AAFE9A0F-D75D-4CD4-B059-62C0192B939E}"/>
              </a:ext>
            </a:extLst>
          </p:cNvPr>
          <p:cNvCxnSpPr>
            <a:cxnSpLocks/>
          </p:cNvCxnSpPr>
          <p:nvPr/>
        </p:nvCxnSpPr>
        <p:spPr>
          <a:xfrm>
            <a:off x="2957013" y="4851635"/>
            <a:ext cx="235748" cy="352584"/>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25743D99-160D-427F-8E19-C3259752C45A}"/>
              </a:ext>
            </a:extLst>
          </p:cNvPr>
          <p:cNvCxnSpPr/>
          <p:nvPr/>
        </p:nvCxnSpPr>
        <p:spPr>
          <a:xfrm>
            <a:off x="3782291" y="1828800"/>
            <a:ext cx="114300" cy="45720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0E60A2A8-6B11-4A93-AF43-4BBD3454756F}"/>
              </a:ext>
            </a:extLst>
          </p:cNvPr>
          <p:cNvSpPr txBox="1"/>
          <p:nvPr/>
        </p:nvSpPr>
        <p:spPr>
          <a:xfrm>
            <a:off x="3439391" y="1558636"/>
            <a:ext cx="789709" cy="338554"/>
          </a:xfrm>
          <a:prstGeom prst="rect">
            <a:avLst/>
          </a:prstGeom>
          <a:noFill/>
        </p:spPr>
        <p:txBody>
          <a:bodyPr wrap="square" rtlCol="0">
            <a:spAutoFit/>
          </a:bodyPr>
          <a:lstStyle/>
          <a:p>
            <a:r>
              <a:rPr kumimoji="1" lang="ja-JP" altLang="en-US" sz="1600" b="1" dirty="0"/>
              <a:t>観測</a:t>
            </a:r>
          </a:p>
        </p:txBody>
      </p:sp>
      <p:sp>
        <p:nvSpPr>
          <p:cNvPr id="19" name="テキスト ボックス 18">
            <a:extLst>
              <a:ext uri="{FF2B5EF4-FFF2-40B4-BE49-F238E27FC236}">
                <a16:creationId xmlns:a16="http://schemas.microsoft.com/office/drawing/2014/main" id="{8907ADD5-7E89-4735-849B-CCF4526CE7DE}"/>
              </a:ext>
            </a:extLst>
          </p:cNvPr>
          <p:cNvSpPr txBox="1"/>
          <p:nvPr/>
        </p:nvSpPr>
        <p:spPr>
          <a:xfrm>
            <a:off x="1375749" y="6296817"/>
            <a:ext cx="2853351" cy="400110"/>
          </a:xfrm>
          <a:prstGeom prst="rect">
            <a:avLst/>
          </a:prstGeom>
          <a:noFill/>
        </p:spPr>
        <p:txBody>
          <a:bodyPr wrap="square">
            <a:spAutoFit/>
          </a:bodyPr>
          <a:lstStyle/>
          <a:p>
            <a:r>
              <a:rPr kumimoji="1" lang="en-US" altLang="ja-JP" sz="2000" b="1" dirty="0">
                <a:solidFill>
                  <a:srgbClr val="0070C0"/>
                </a:solidFill>
              </a:rPr>
              <a:t>CMIP5</a:t>
            </a:r>
            <a:r>
              <a:rPr kumimoji="1" lang="en-US" altLang="ja-JP" sz="2000" b="1" dirty="0"/>
              <a:t>: AR5</a:t>
            </a:r>
            <a:r>
              <a:rPr kumimoji="1" lang="ja-JP" altLang="en-US" sz="2000" b="1" dirty="0"/>
              <a:t>用の</a:t>
            </a:r>
            <a:r>
              <a:rPr kumimoji="1" lang="en-US" altLang="ja-JP" sz="2000" b="1" dirty="0"/>
              <a:t>CMIP</a:t>
            </a:r>
            <a:endParaRPr kumimoji="1" lang="ja-JP" altLang="en-US" sz="2000" b="1" dirty="0"/>
          </a:p>
        </p:txBody>
      </p:sp>
      <p:sp>
        <p:nvSpPr>
          <p:cNvPr id="2" name="動作設定ボタン: 進む/次へ 1">
            <a:hlinkClick r:id="rId4" action="ppaction://hlinksldjump" highlightClick="1"/>
            <a:extLst>
              <a:ext uri="{FF2B5EF4-FFF2-40B4-BE49-F238E27FC236}">
                <a16:creationId xmlns:a16="http://schemas.microsoft.com/office/drawing/2014/main" id="{631F464D-80B2-42B7-B62B-D8DEC57AE7B1}"/>
              </a:ext>
            </a:extLst>
          </p:cNvPr>
          <p:cNvSpPr/>
          <p:nvPr/>
        </p:nvSpPr>
        <p:spPr>
          <a:xfrm>
            <a:off x="8441471" y="5653669"/>
            <a:ext cx="452747" cy="52410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97672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22</a:t>
            </a:fld>
            <a:endParaRPr lang="ja-JP" altLang="en-US" dirty="0">
              <a:solidFill>
                <a:prstClr val="black">
                  <a:tint val="75000"/>
                </a:prstClr>
              </a:solidFill>
            </a:endParaRPr>
          </a:p>
        </p:txBody>
      </p:sp>
      <p:sp>
        <p:nvSpPr>
          <p:cNvPr id="3" name="テキスト ボックス 2">
            <a:extLst>
              <a:ext uri="{FF2B5EF4-FFF2-40B4-BE49-F238E27FC236}">
                <a16:creationId xmlns:a16="http://schemas.microsoft.com/office/drawing/2014/main" id="{D926E885-B05B-4E83-87CF-B1E33482725A}"/>
              </a:ext>
            </a:extLst>
          </p:cNvPr>
          <p:cNvSpPr txBox="1"/>
          <p:nvPr/>
        </p:nvSpPr>
        <p:spPr>
          <a:xfrm>
            <a:off x="156386" y="366979"/>
            <a:ext cx="5913575" cy="2185214"/>
          </a:xfrm>
          <a:prstGeom prst="rect">
            <a:avLst/>
          </a:prstGeom>
          <a:noFill/>
        </p:spPr>
        <p:txBody>
          <a:bodyPr wrap="square">
            <a:spAutoFit/>
          </a:bodyPr>
          <a:lstStyle/>
          <a:p>
            <a:pPr algn="l"/>
            <a:r>
              <a:rPr lang="ja-JP" altLang="en-US" sz="3200" b="0" i="0" u="none" strike="noStrike" baseline="0" dirty="0">
                <a:solidFill>
                  <a:srgbClr val="FF0000"/>
                </a:solidFill>
                <a:latin typeface="HiraKakuProN-W3"/>
              </a:rPr>
              <a:t>アンサンブル予報</a:t>
            </a:r>
          </a:p>
          <a:p>
            <a:pPr algn="l"/>
            <a:r>
              <a:rPr lang="ja-JP" altLang="en-US" sz="3200" b="0" i="0" u="none" strike="noStrike" baseline="0" dirty="0">
                <a:solidFill>
                  <a:srgbClr val="FF0000"/>
                </a:solidFill>
                <a:latin typeface="HiraKakuProN-W3"/>
              </a:rPr>
              <a:t>　　   　</a:t>
            </a:r>
            <a:r>
              <a:rPr lang="ja-JP" altLang="en-US" sz="2400" b="0" i="0" u="none" strike="noStrike" baseline="0" dirty="0">
                <a:latin typeface="HiraKakuProN-W3"/>
              </a:rPr>
              <a:t>週間予報・長期予報に対して</a:t>
            </a:r>
          </a:p>
          <a:p>
            <a:pPr algn="l"/>
            <a:r>
              <a:rPr lang="ja-JP" altLang="en-US" sz="2400" dirty="0"/>
              <a:t>　複数のシミュレーションを実行し，その平均　</a:t>
            </a:r>
          </a:p>
          <a:p>
            <a:pPr algn="l"/>
            <a:r>
              <a:rPr lang="ja-JP" altLang="en-US" sz="2400" dirty="0"/>
              <a:t>　とバラツキから不確定さを考慮した確率的</a:t>
            </a:r>
          </a:p>
          <a:p>
            <a:pPr algn="l"/>
            <a:r>
              <a:rPr lang="ja-JP" altLang="en-US" sz="2400" dirty="0"/>
              <a:t>　な予測を可能にするもの</a:t>
            </a:r>
            <a:endParaRPr lang="ja-JP" altLang="en-US" sz="2400" b="0" i="0" u="none" strike="noStrike" baseline="0" dirty="0">
              <a:latin typeface="HiraKakuProN-W3"/>
            </a:endParaRPr>
          </a:p>
        </p:txBody>
      </p:sp>
      <p:sp>
        <p:nvSpPr>
          <p:cNvPr id="2" name="テキスト ボックス 1">
            <a:extLst>
              <a:ext uri="{FF2B5EF4-FFF2-40B4-BE49-F238E27FC236}">
                <a16:creationId xmlns:a16="http://schemas.microsoft.com/office/drawing/2014/main" id="{D2EA4010-0FAD-47D1-8967-7A17C88A1A45}"/>
              </a:ext>
            </a:extLst>
          </p:cNvPr>
          <p:cNvSpPr txBox="1"/>
          <p:nvPr/>
        </p:nvSpPr>
        <p:spPr>
          <a:xfrm>
            <a:off x="165107" y="2598649"/>
            <a:ext cx="5913575" cy="1508105"/>
          </a:xfrm>
          <a:prstGeom prst="rect">
            <a:avLst/>
          </a:prstGeom>
          <a:noFill/>
        </p:spPr>
        <p:txBody>
          <a:bodyPr wrap="square" rtlCol="0">
            <a:spAutoFit/>
          </a:bodyPr>
          <a:lstStyle/>
          <a:p>
            <a:r>
              <a:rPr kumimoji="1" lang="ja-JP" altLang="en-US" sz="2400" dirty="0"/>
              <a:t>大気のカオス性に基づく予測の「不可能性」</a:t>
            </a:r>
            <a:r>
              <a:rPr kumimoji="1" lang="en-US" altLang="ja-JP" sz="2400" dirty="0"/>
              <a:t>(</a:t>
            </a:r>
            <a:r>
              <a:rPr kumimoji="1" lang="ja-JP" altLang="en-US" sz="2400" dirty="0"/>
              <a:t>不確実性</a:t>
            </a:r>
            <a:r>
              <a:rPr kumimoji="1" lang="en-US" altLang="ja-JP" sz="2400" dirty="0"/>
              <a:t>)</a:t>
            </a:r>
            <a:r>
              <a:rPr kumimoji="1" lang="ja-JP" altLang="en-US" sz="2400" dirty="0"/>
              <a:t>を克服する革命的な予測の技法</a:t>
            </a:r>
          </a:p>
          <a:p>
            <a:r>
              <a:rPr kumimoji="1" lang="ja-JP" altLang="en-US" sz="2200" dirty="0"/>
              <a:t>・平均は予測の精度を上げることが証明できる。</a:t>
            </a:r>
          </a:p>
          <a:p>
            <a:r>
              <a:rPr kumimoji="1" lang="ja-JP" altLang="en-US" sz="2200" dirty="0"/>
              <a:t>・バラツキから信頼度を示すことができる。</a:t>
            </a:r>
          </a:p>
        </p:txBody>
      </p:sp>
      <p:sp>
        <p:nvSpPr>
          <p:cNvPr id="6" name="テキスト ボックス 5">
            <a:extLst>
              <a:ext uri="{FF2B5EF4-FFF2-40B4-BE49-F238E27FC236}">
                <a16:creationId xmlns:a16="http://schemas.microsoft.com/office/drawing/2014/main" id="{0B187B70-F313-4D86-9FD9-5E3DB6A4F203}"/>
              </a:ext>
            </a:extLst>
          </p:cNvPr>
          <p:cNvSpPr txBox="1"/>
          <p:nvPr/>
        </p:nvSpPr>
        <p:spPr>
          <a:xfrm>
            <a:off x="566304" y="5532547"/>
            <a:ext cx="7512627" cy="523220"/>
          </a:xfrm>
          <a:prstGeom prst="rect">
            <a:avLst/>
          </a:prstGeom>
          <a:noFill/>
        </p:spPr>
        <p:txBody>
          <a:bodyPr wrap="square">
            <a:spAutoFit/>
          </a:bodyPr>
          <a:lstStyle/>
          <a:p>
            <a:r>
              <a:rPr lang="ja-JP" altLang="en-US" sz="2800" dirty="0">
                <a:solidFill>
                  <a:srgbClr val="FF0000"/>
                </a:solidFill>
              </a:rPr>
              <a:t>アンサンブル技法</a:t>
            </a:r>
            <a:r>
              <a:rPr lang="ja-JP" altLang="en-US" sz="2800" dirty="0"/>
              <a:t>は気象や気候の一般的な方法</a:t>
            </a:r>
          </a:p>
        </p:txBody>
      </p:sp>
      <p:sp>
        <p:nvSpPr>
          <p:cNvPr id="7" name="テキスト ボックス 6">
            <a:extLst>
              <a:ext uri="{FF2B5EF4-FFF2-40B4-BE49-F238E27FC236}">
                <a16:creationId xmlns:a16="http://schemas.microsoft.com/office/drawing/2014/main" id="{C3306DCD-56E2-46C3-94B1-B8C5AF23CE8E}"/>
              </a:ext>
            </a:extLst>
          </p:cNvPr>
          <p:cNvSpPr txBox="1"/>
          <p:nvPr/>
        </p:nvSpPr>
        <p:spPr>
          <a:xfrm>
            <a:off x="359130" y="4151117"/>
            <a:ext cx="7065818" cy="1200329"/>
          </a:xfrm>
          <a:prstGeom prst="rect">
            <a:avLst/>
          </a:prstGeom>
          <a:noFill/>
        </p:spPr>
        <p:txBody>
          <a:bodyPr wrap="square" rtlCol="0">
            <a:spAutoFit/>
          </a:bodyPr>
          <a:lstStyle/>
          <a:p>
            <a:r>
              <a:rPr kumimoji="1" lang="en-US" altLang="ja-JP" sz="2400" dirty="0"/>
              <a:t>(1)</a:t>
            </a:r>
            <a:r>
              <a:rPr kumimoji="1" lang="ja-JP" altLang="en-US" sz="2400" dirty="0"/>
              <a:t>ひとつのモデルから多数のシミュレーション</a:t>
            </a:r>
          </a:p>
          <a:p>
            <a:r>
              <a:rPr kumimoji="1" lang="en-US" altLang="ja-JP" sz="2400" dirty="0"/>
              <a:t>(2)</a:t>
            </a:r>
            <a:r>
              <a:rPr kumimoji="1" lang="ja-JP" altLang="en-US" sz="2400" dirty="0"/>
              <a:t>多くのモデルからのシミュレーション</a:t>
            </a:r>
          </a:p>
          <a:p>
            <a:r>
              <a:rPr kumimoji="1" lang="en-US" altLang="ja-JP" sz="2400" dirty="0"/>
              <a:t>(3)</a:t>
            </a:r>
            <a:r>
              <a:rPr kumimoji="1" lang="ja-JP" altLang="en-US" sz="2400" dirty="0"/>
              <a:t>これらの組合せ</a:t>
            </a:r>
          </a:p>
        </p:txBody>
      </p:sp>
      <p:pic>
        <p:nvPicPr>
          <p:cNvPr id="8" name="Picture 2">
            <a:extLst>
              <a:ext uri="{FF2B5EF4-FFF2-40B4-BE49-F238E27FC236}">
                <a16:creationId xmlns:a16="http://schemas.microsoft.com/office/drawing/2014/main" id="{0F414923-F254-4747-8995-5AB632A50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574" y="574959"/>
            <a:ext cx="3153333" cy="281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a:extLst>
              <a:ext uri="{FF2B5EF4-FFF2-40B4-BE49-F238E27FC236}">
                <a16:creationId xmlns:a16="http://schemas.microsoft.com/office/drawing/2014/main" id="{2BE5F3B4-280E-4DD4-A4D3-6B66F0FE7D2C}"/>
              </a:ext>
            </a:extLst>
          </p:cNvPr>
          <p:cNvSpPr/>
          <p:nvPr/>
        </p:nvSpPr>
        <p:spPr>
          <a:xfrm>
            <a:off x="6234545" y="3382735"/>
            <a:ext cx="2888674" cy="1754326"/>
          </a:xfrm>
          <a:prstGeom prst="rect">
            <a:avLst/>
          </a:prstGeom>
        </p:spPr>
        <p:txBody>
          <a:bodyPr wrap="square">
            <a:spAutoFit/>
          </a:bodyPr>
          <a:lstStyle/>
          <a:p>
            <a:r>
              <a:rPr lang="en-US" altLang="ja-JP" dirty="0"/>
              <a:t>2018</a:t>
            </a:r>
            <a:r>
              <a:rPr lang="ja-JP" altLang="en-US" dirty="0"/>
              <a:t>年</a:t>
            </a:r>
            <a:r>
              <a:rPr lang="en-US" altLang="ja-JP" dirty="0"/>
              <a:t>8</a:t>
            </a:r>
            <a:r>
              <a:rPr lang="ja-JP" altLang="en-US" dirty="0"/>
              <a:t>月</a:t>
            </a:r>
            <a:r>
              <a:rPr lang="en-US" altLang="ja-JP" dirty="0"/>
              <a:t>4</a:t>
            </a:r>
            <a:r>
              <a:rPr lang="ja-JP" altLang="en-US" dirty="0"/>
              <a:t>日</a:t>
            </a:r>
            <a:r>
              <a:rPr lang="en-US" altLang="ja-JP" dirty="0"/>
              <a:t>9</a:t>
            </a:r>
            <a:r>
              <a:rPr lang="ja-JP" altLang="en-US" dirty="0"/>
              <a:t>時を初期値とした台風第</a:t>
            </a:r>
            <a:r>
              <a:rPr lang="en-US" altLang="ja-JP" dirty="0"/>
              <a:t>13</a:t>
            </a:r>
            <a:r>
              <a:rPr lang="ja-JP" altLang="en-US" dirty="0"/>
              <a:t>号の</a:t>
            </a:r>
            <a:r>
              <a:rPr lang="en-US" altLang="ja-JP" dirty="0"/>
              <a:t>5</a:t>
            </a:r>
            <a:r>
              <a:rPr lang="ja-JP" altLang="en-US" dirty="0"/>
              <a:t>日予報。実際の進路（黒色）と単一の予報進路（</a:t>
            </a:r>
            <a:r>
              <a:rPr lang="ja-JP" altLang="en-US" dirty="0">
                <a:solidFill>
                  <a:srgbClr val="3333FF"/>
                </a:solidFill>
              </a:rPr>
              <a:t>青色</a:t>
            </a:r>
            <a:r>
              <a:rPr lang="ja-JP" altLang="en-US" dirty="0"/>
              <a:t>），それ以外の初期値を持つ個々の予報の進路（</a:t>
            </a:r>
            <a:r>
              <a:rPr lang="ja-JP" altLang="en-US" dirty="0">
                <a:solidFill>
                  <a:srgbClr val="FF6600"/>
                </a:solidFill>
              </a:rPr>
              <a:t>橙色</a:t>
            </a:r>
            <a:r>
              <a:rPr lang="ja-JP" altLang="en-US" dirty="0"/>
              <a:t>）</a:t>
            </a:r>
          </a:p>
        </p:txBody>
      </p:sp>
      <p:grpSp>
        <p:nvGrpSpPr>
          <p:cNvPr id="12" name="グループ化 11">
            <a:extLst>
              <a:ext uri="{FF2B5EF4-FFF2-40B4-BE49-F238E27FC236}">
                <a16:creationId xmlns:a16="http://schemas.microsoft.com/office/drawing/2014/main" id="{BC53A83E-1A14-4CCA-8ACC-9D884B18A49F}"/>
              </a:ext>
            </a:extLst>
          </p:cNvPr>
          <p:cNvGrpSpPr/>
          <p:nvPr/>
        </p:nvGrpSpPr>
        <p:grpSpPr>
          <a:xfrm>
            <a:off x="7474546" y="5070818"/>
            <a:ext cx="1648673" cy="400110"/>
            <a:chOff x="7090079" y="4987690"/>
            <a:chExt cx="1711020" cy="400110"/>
          </a:xfrm>
        </p:grpSpPr>
        <p:sp>
          <p:nvSpPr>
            <p:cNvPr id="10" name="矢印: 右 9">
              <a:extLst>
                <a:ext uri="{FF2B5EF4-FFF2-40B4-BE49-F238E27FC236}">
                  <a16:creationId xmlns:a16="http://schemas.microsoft.com/office/drawing/2014/main" id="{82D620EA-EFA3-4EA6-B589-E33BDA44841B}"/>
                </a:ext>
              </a:extLst>
            </p:cNvPr>
            <p:cNvSpPr/>
            <p:nvPr/>
          </p:nvSpPr>
          <p:spPr>
            <a:xfrm>
              <a:off x="7090079" y="5041244"/>
              <a:ext cx="427171" cy="233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52F0FFB-7C8A-4C61-9EA1-B59CAD52F3AB}"/>
                </a:ext>
              </a:extLst>
            </p:cNvPr>
            <p:cNvSpPr txBox="1"/>
            <p:nvPr/>
          </p:nvSpPr>
          <p:spPr>
            <a:xfrm>
              <a:off x="7595754" y="4987690"/>
              <a:ext cx="1205345" cy="400110"/>
            </a:xfrm>
            <a:prstGeom prst="rect">
              <a:avLst/>
            </a:prstGeom>
            <a:noFill/>
          </p:spPr>
          <p:txBody>
            <a:bodyPr wrap="square" rtlCol="0">
              <a:spAutoFit/>
            </a:bodyPr>
            <a:lstStyle/>
            <a:p>
              <a:r>
                <a:rPr kumimoji="1" lang="ja-JP" altLang="en-US" sz="2000" dirty="0">
                  <a:solidFill>
                    <a:srgbClr val="FF0000"/>
                  </a:solidFill>
                </a:rPr>
                <a:t>予報円</a:t>
              </a:r>
            </a:p>
          </p:txBody>
        </p:sp>
      </p:grpSp>
      <p:sp>
        <p:nvSpPr>
          <p:cNvPr id="13" name="テキスト ボックス 12">
            <a:extLst>
              <a:ext uri="{FF2B5EF4-FFF2-40B4-BE49-F238E27FC236}">
                <a16:creationId xmlns:a16="http://schemas.microsoft.com/office/drawing/2014/main" id="{E5C53F74-70DB-4EA4-A379-555C6382CECC}"/>
              </a:ext>
            </a:extLst>
          </p:cNvPr>
          <p:cNvSpPr txBox="1"/>
          <p:nvPr/>
        </p:nvSpPr>
        <p:spPr>
          <a:xfrm>
            <a:off x="1007917" y="6022759"/>
            <a:ext cx="5715612" cy="707886"/>
          </a:xfrm>
          <a:prstGeom prst="rect">
            <a:avLst/>
          </a:prstGeom>
          <a:noFill/>
        </p:spPr>
        <p:txBody>
          <a:bodyPr wrap="square" rtlCol="0">
            <a:spAutoFit/>
          </a:bodyPr>
          <a:lstStyle/>
          <a:p>
            <a:r>
              <a:rPr kumimoji="1" lang="ja-JP" altLang="en-US" sz="2000" dirty="0"/>
              <a:t>気候の場合，モデル毎に異なって生じる内部変動の位相の差がキャンセルされる。</a:t>
            </a:r>
          </a:p>
        </p:txBody>
      </p:sp>
    </p:spTree>
    <p:extLst>
      <p:ext uri="{BB962C8B-B14F-4D97-AF65-F5344CB8AC3E}">
        <p14:creationId xmlns:p14="http://schemas.microsoft.com/office/powerpoint/2010/main" val="103266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23</a:t>
            </a:fld>
            <a:endParaRPr lang="ja-JP" altLang="en-US" dirty="0">
              <a:solidFill>
                <a:prstClr val="black">
                  <a:tint val="75000"/>
                </a:prstClr>
              </a:solidFill>
            </a:endParaRPr>
          </a:p>
        </p:txBody>
      </p:sp>
      <p:pic>
        <p:nvPicPr>
          <p:cNvPr id="3" name="図 2">
            <a:extLst>
              <a:ext uri="{FF2B5EF4-FFF2-40B4-BE49-F238E27FC236}">
                <a16:creationId xmlns:a16="http://schemas.microsoft.com/office/drawing/2014/main" id="{D45635C7-CC4D-40F6-BC19-7E6FAFF1CBB9}"/>
              </a:ext>
            </a:extLst>
          </p:cNvPr>
          <p:cNvPicPr>
            <a:picLocks noChangeAspect="1"/>
          </p:cNvPicPr>
          <p:nvPr/>
        </p:nvPicPr>
        <p:blipFill>
          <a:blip r:embed="rId3"/>
          <a:stretch>
            <a:fillRect/>
          </a:stretch>
        </p:blipFill>
        <p:spPr>
          <a:xfrm>
            <a:off x="207821" y="1419675"/>
            <a:ext cx="8537143" cy="4140000"/>
          </a:xfrm>
          <a:prstGeom prst="rect">
            <a:avLst/>
          </a:prstGeom>
        </p:spPr>
      </p:pic>
      <p:sp>
        <p:nvSpPr>
          <p:cNvPr id="5" name="テキスト ボックス 4">
            <a:extLst>
              <a:ext uri="{FF2B5EF4-FFF2-40B4-BE49-F238E27FC236}">
                <a16:creationId xmlns:a16="http://schemas.microsoft.com/office/drawing/2014/main" id="{5935A825-7295-45F4-BEDC-DAEA48E6989E}"/>
              </a:ext>
            </a:extLst>
          </p:cNvPr>
          <p:cNvSpPr txBox="1"/>
          <p:nvPr/>
        </p:nvSpPr>
        <p:spPr>
          <a:xfrm>
            <a:off x="238991" y="243329"/>
            <a:ext cx="7138555" cy="584775"/>
          </a:xfrm>
          <a:prstGeom prst="rect">
            <a:avLst/>
          </a:prstGeom>
          <a:noFill/>
        </p:spPr>
        <p:txBody>
          <a:bodyPr wrap="square" rtlCol="0">
            <a:spAutoFit/>
          </a:bodyPr>
          <a:lstStyle/>
          <a:p>
            <a:r>
              <a:rPr kumimoji="1" lang="en-US" altLang="ja-JP" sz="3200" dirty="0"/>
              <a:t>IPCC</a:t>
            </a:r>
            <a:r>
              <a:rPr kumimoji="1" lang="ja-JP" altLang="en-US" sz="3200" dirty="0"/>
              <a:t>報告書における</a:t>
            </a:r>
            <a:r>
              <a:rPr kumimoji="1" lang="ja-JP" altLang="en-US" sz="3200" dirty="0">
                <a:solidFill>
                  <a:srgbClr val="3333FF"/>
                </a:solidFill>
              </a:rPr>
              <a:t>「可能性」</a:t>
            </a:r>
            <a:r>
              <a:rPr kumimoji="1" lang="ja-JP" altLang="en-US" sz="3200" dirty="0"/>
              <a:t>の表現</a:t>
            </a:r>
          </a:p>
        </p:txBody>
      </p:sp>
      <p:sp>
        <p:nvSpPr>
          <p:cNvPr id="6" name="テキスト ボックス 5">
            <a:extLst>
              <a:ext uri="{FF2B5EF4-FFF2-40B4-BE49-F238E27FC236}">
                <a16:creationId xmlns:a16="http://schemas.microsoft.com/office/drawing/2014/main" id="{A43E26EB-4AEB-45AA-ADA6-4F4822C8CB4F}"/>
              </a:ext>
            </a:extLst>
          </p:cNvPr>
          <p:cNvSpPr txBox="1"/>
          <p:nvPr/>
        </p:nvSpPr>
        <p:spPr>
          <a:xfrm>
            <a:off x="4972051" y="5493912"/>
            <a:ext cx="4021281" cy="338554"/>
          </a:xfrm>
          <a:prstGeom prst="rect">
            <a:avLst/>
          </a:prstGeom>
          <a:noFill/>
        </p:spPr>
        <p:txBody>
          <a:bodyPr wrap="square" rtlCol="0">
            <a:spAutoFit/>
          </a:bodyPr>
          <a:lstStyle/>
          <a:p>
            <a:r>
              <a:rPr kumimoji="1" lang="ja-JP" altLang="en-US" sz="1600" dirty="0"/>
              <a:t>環境省「</a:t>
            </a:r>
            <a:r>
              <a:rPr kumimoji="1" lang="en-US" altLang="ja-JP" sz="1600" dirty="0"/>
              <a:t>IPCC1.5</a:t>
            </a:r>
            <a:r>
              <a:rPr kumimoji="1" lang="ja-JP" altLang="en-US" sz="1600" dirty="0"/>
              <a:t>℃特別報告書の概要」より</a:t>
            </a:r>
          </a:p>
        </p:txBody>
      </p:sp>
      <p:sp>
        <p:nvSpPr>
          <p:cNvPr id="7" name="テキスト ボックス 6">
            <a:extLst>
              <a:ext uri="{FF2B5EF4-FFF2-40B4-BE49-F238E27FC236}">
                <a16:creationId xmlns:a16="http://schemas.microsoft.com/office/drawing/2014/main" id="{7740F78F-F392-40E2-8DAF-C60701EBABE6}"/>
              </a:ext>
            </a:extLst>
          </p:cNvPr>
          <p:cNvSpPr txBox="1"/>
          <p:nvPr/>
        </p:nvSpPr>
        <p:spPr>
          <a:xfrm>
            <a:off x="231197" y="5563017"/>
            <a:ext cx="4873336" cy="584775"/>
          </a:xfrm>
          <a:prstGeom prst="rect">
            <a:avLst/>
          </a:prstGeom>
          <a:noFill/>
        </p:spPr>
        <p:txBody>
          <a:bodyPr wrap="square" rtlCol="0">
            <a:spAutoFit/>
          </a:bodyPr>
          <a:lstStyle/>
          <a:p>
            <a:r>
              <a:rPr kumimoji="1" lang="ja-JP" altLang="en-US" sz="3200" dirty="0">
                <a:solidFill>
                  <a:srgbClr val="3333FF"/>
                </a:solidFill>
              </a:rPr>
              <a:t>「確信度」</a:t>
            </a:r>
            <a:r>
              <a:rPr kumimoji="1" lang="ja-JP" altLang="en-US" sz="3200" dirty="0"/>
              <a:t>の表現</a:t>
            </a:r>
          </a:p>
        </p:txBody>
      </p:sp>
      <p:sp>
        <p:nvSpPr>
          <p:cNvPr id="9" name="テキスト ボックス 8">
            <a:extLst>
              <a:ext uri="{FF2B5EF4-FFF2-40B4-BE49-F238E27FC236}">
                <a16:creationId xmlns:a16="http://schemas.microsoft.com/office/drawing/2014/main" id="{5C4D9451-335A-45FC-A51F-330596824ED9}"/>
              </a:ext>
            </a:extLst>
          </p:cNvPr>
          <p:cNvSpPr txBox="1"/>
          <p:nvPr/>
        </p:nvSpPr>
        <p:spPr>
          <a:xfrm>
            <a:off x="509151" y="6077248"/>
            <a:ext cx="8115301" cy="707886"/>
          </a:xfrm>
          <a:prstGeom prst="rect">
            <a:avLst/>
          </a:prstGeom>
          <a:solidFill>
            <a:schemeClr val="bg1"/>
          </a:solidFill>
        </p:spPr>
        <p:txBody>
          <a:bodyPr wrap="square">
            <a:spAutoFit/>
          </a:bodyPr>
          <a:lstStyle/>
          <a:p>
            <a:r>
              <a:rPr lang="ja-JP" altLang="en-US" sz="2000" dirty="0"/>
              <a:t>メカニズムの理解，理論，データ，モデル，専門家の判断などの証拠の種類，量，質，整合性及び見解の一致度に基づいて，妥当性を定性的に表現</a:t>
            </a:r>
          </a:p>
        </p:txBody>
      </p:sp>
      <p:sp>
        <p:nvSpPr>
          <p:cNvPr id="11" name="テキスト ボックス 10">
            <a:extLst>
              <a:ext uri="{FF2B5EF4-FFF2-40B4-BE49-F238E27FC236}">
                <a16:creationId xmlns:a16="http://schemas.microsoft.com/office/drawing/2014/main" id="{090C1DA8-0581-4076-B276-2FFDE9BECFC1}"/>
              </a:ext>
            </a:extLst>
          </p:cNvPr>
          <p:cNvSpPr txBox="1"/>
          <p:nvPr/>
        </p:nvSpPr>
        <p:spPr>
          <a:xfrm>
            <a:off x="735156" y="592020"/>
            <a:ext cx="7868517" cy="1169551"/>
          </a:xfrm>
          <a:prstGeom prst="rect">
            <a:avLst/>
          </a:prstGeom>
          <a:noFill/>
        </p:spPr>
        <p:txBody>
          <a:bodyPr wrap="square">
            <a:spAutoFit/>
          </a:bodyPr>
          <a:lstStyle/>
          <a:p>
            <a:pPr algn="l"/>
            <a:endParaRPr lang="ja-JP" altLang="en-US" sz="12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a:p>
            <a:r>
              <a:rPr lang="ja-JP" altLang="en-US" sz="2000" b="0" i="0" u="none" strike="noStrike" baseline="0" dirty="0">
                <a:solidFill>
                  <a:srgbClr val="000000"/>
                </a:solidFill>
                <a:latin typeface="ＭＳ Ｐゴシック" panose="020B0600070205080204" pitchFamily="50" charset="-128"/>
                <a:ea typeface="ＭＳ Ｐゴシック" panose="020B0600070205080204" pitchFamily="50" charset="-128"/>
              </a:rPr>
              <a:t>不確実性を定量的に表現する用語であり、観測、モデル結果の統計的解析や専門家の判断に基づいて確率的に表現</a:t>
            </a:r>
          </a:p>
          <a:p>
            <a:endParaRPr lang="ja-JP" altLang="en-US" sz="1800" b="0" i="0" u="none" strike="noStrike" baseline="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26644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24</a:t>
            </a:fld>
            <a:endParaRPr lang="ja-JP" altLang="en-US">
              <a:solidFill>
                <a:prstClr val="black">
                  <a:tint val="75000"/>
                </a:prstClr>
              </a:solidFill>
            </a:endParaRPr>
          </a:p>
        </p:txBody>
      </p:sp>
      <p:sp>
        <p:nvSpPr>
          <p:cNvPr id="5" name="テキスト ボックス 4">
            <a:extLst>
              <a:ext uri="{FF2B5EF4-FFF2-40B4-BE49-F238E27FC236}">
                <a16:creationId xmlns:a16="http://schemas.microsoft.com/office/drawing/2014/main" id="{E5636506-DA07-4656-A3C4-3D9004694BDB}"/>
              </a:ext>
            </a:extLst>
          </p:cNvPr>
          <p:cNvSpPr txBox="1"/>
          <p:nvPr/>
        </p:nvSpPr>
        <p:spPr>
          <a:xfrm>
            <a:off x="756599" y="1415490"/>
            <a:ext cx="7583169" cy="3662541"/>
          </a:xfrm>
          <a:prstGeom prst="rect">
            <a:avLst/>
          </a:prstGeom>
          <a:noFill/>
        </p:spPr>
        <p:txBody>
          <a:bodyPr wrap="square">
            <a:spAutoFit/>
          </a:bodyPr>
          <a:lstStyle/>
          <a:p>
            <a:r>
              <a:rPr lang="ja-JP" altLang="en-US" sz="3600" dirty="0"/>
              <a:t>SPMの概要</a:t>
            </a:r>
          </a:p>
          <a:p>
            <a:r>
              <a:rPr lang="ja-JP" altLang="en-US" sz="2800" dirty="0"/>
              <a:t>　　</a:t>
            </a:r>
            <a:r>
              <a:rPr lang="en-US" altLang="ja-JP" sz="2800" dirty="0"/>
              <a:t>14 Headline Statements</a:t>
            </a:r>
            <a:r>
              <a:rPr lang="ja-JP" altLang="en-US" sz="2800" dirty="0"/>
              <a:t>があり，それをさらに</a:t>
            </a:r>
          </a:p>
          <a:p>
            <a:r>
              <a:rPr lang="ja-JP" altLang="en-US" sz="2800" dirty="0"/>
              <a:t>　　細かく説明するという構成</a:t>
            </a:r>
          </a:p>
          <a:p>
            <a:r>
              <a:rPr lang="ja-JP" altLang="en-US" sz="2800" dirty="0"/>
              <a:t>　A.気候の現状　 　　　</a:t>
            </a:r>
            <a:r>
              <a:rPr lang="en-US" altLang="ja-JP" sz="2800" dirty="0"/>
              <a:t>A1</a:t>
            </a:r>
            <a:r>
              <a:rPr lang="ja-JP" altLang="en-US" sz="2800" dirty="0"/>
              <a:t>～</a:t>
            </a:r>
            <a:r>
              <a:rPr lang="en-US" altLang="ja-JP" sz="2800" dirty="0"/>
              <a:t>A4</a:t>
            </a:r>
            <a:endParaRPr lang="ja-JP" altLang="en-US" sz="2800" dirty="0"/>
          </a:p>
          <a:p>
            <a:r>
              <a:rPr lang="ja-JP" altLang="en-US" sz="2800" dirty="0"/>
              <a:t>　B.将来ありうる気候　</a:t>
            </a:r>
            <a:r>
              <a:rPr lang="en-US" altLang="ja-JP" sz="2800" dirty="0"/>
              <a:t>B1</a:t>
            </a:r>
            <a:r>
              <a:rPr lang="ja-JP" altLang="en-US" sz="2800" dirty="0"/>
              <a:t>～</a:t>
            </a:r>
            <a:r>
              <a:rPr lang="en-US" altLang="ja-JP" sz="2800" dirty="0"/>
              <a:t>B5</a:t>
            </a:r>
            <a:endParaRPr lang="ja-JP" altLang="en-US" sz="2800" dirty="0"/>
          </a:p>
          <a:p>
            <a:r>
              <a:rPr lang="ja-JP" altLang="en-US" sz="2800" dirty="0"/>
              <a:t>　C.リスク評価と地域適応のための気候情報</a:t>
            </a:r>
          </a:p>
          <a:p>
            <a:r>
              <a:rPr lang="ja-JP" altLang="en-US" sz="2800" dirty="0"/>
              <a:t> 　　　　　　　　　　　　　 </a:t>
            </a:r>
            <a:r>
              <a:rPr lang="en-US" altLang="ja-JP" sz="2800" dirty="0"/>
              <a:t>C1</a:t>
            </a:r>
            <a:r>
              <a:rPr lang="ja-JP" altLang="en-US" sz="2800" dirty="0"/>
              <a:t>～</a:t>
            </a:r>
            <a:r>
              <a:rPr lang="en-US" altLang="ja-JP" sz="2800" dirty="0"/>
              <a:t>C3</a:t>
            </a:r>
            <a:endParaRPr lang="ja-JP" altLang="en-US" sz="2800" dirty="0"/>
          </a:p>
          <a:p>
            <a:r>
              <a:rPr lang="ja-JP" altLang="en-US" sz="2800" dirty="0"/>
              <a:t>　D.将来の気候変動の抑制　</a:t>
            </a:r>
            <a:r>
              <a:rPr lang="en-US" altLang="ja-JP" sz="2800" dirty="0"/>
              <a:t>D1</a:t>
            </a:r>
            <a:r>
              <a:rPr lang="ja-JP" altLang="en-US" sz="2800" dirty="0"/>
              <a:t>～</a:t>
            </a:r>
            <a:r>
              <a:rPr lang="en-US" altLang="ja-JP" sz="2800" dirty="0"/>
              <a:t>D2</a:t>
            </a:r>
            <a:r>
              <a:rPr lang="ja-JP" altLang="en-US" sz="2800" dirty="0"/>
              <a:t> </a:t>
            </a:r>
          </a:p>
        </p:txBody>
      </p:sp>
      <p:sp>
        <p:nvSpPr>
          <p:cNvPr id="2" name="テキスト ボックス 1">
            <a:extLst>
              <a:ext uri="{FF2B5EF4-FFF2-40B4-BE49-F238E27FC236}">
                <a16:creationId xmlns:a16="http://schemas.microsoft.com/office/drawing/2014/main" id="{CE204BF7-DB8E-4001-9E44-888B708A7FC5}"/>
              </a:ext>
            </a:extLst>
          </p:cNvPr>
          <p:cNvSpPr txBox="1"/>
          <p:nvPr/>
        </p:nvSpPr>
        <p:spPr>
          <a:xfrm>
            <a:off x="572948" y="295205"/>
            <a:ext cx="7204959" cy="646331"/>
          </a:xfrm>
          <a:prstGeom prst="rect">
            <a:avLst/>
          </a:prstGeom>
          <a:noFill/>
        </p:spPr>
        <p:txBody>
          <a:bodyPr wrap="square" rtlCol="0">
            <a:spAutoFit/>
          </a:bodyPr>
          <a:lstStyle/>
          <a:p>
            <a:r>
              <a:rPr kumimoji="1" lang="en-US" altLang="ja-JP" sz="3600" dirty="0"/>
              <a:t>SPM</a:t>
            </a:r>
            <a:r>
              <a:rPr kumimoji="1" lang="en-US" altLang="ja-JP" sz="2800" dirty="0"/>
              <a:t>(</a:t>
            </a:r>
            <a:r>
              <a:rPr kumimoji="1" lang="ja-JP" altLang="en-US" sz="2800" dirty="0"/>
              <a:t>政策決定者向け要約</a:t>
            </a:r>
            <a:r>
              <a:rPr kumimoji="1" lang="en-US" altLang="ja-JP" sz="2800" dirty="0"/>
              <a:t>)</a:t>
            </a:r>
            <a:r>
              <a:rPr kumimoji="1" lang="ja-JP" altLang="en-US" sz="3600" dirty="0"/>
              <a:t>を中心に説明</a:t>
            </a:r>
          </a:p>
        </p:txBody>
      </p:sp>
      <p:sp>
        <p:nvSpPr>
          <p:cNvPr id="3" name="テキスト ボックス 2">
            <a:extLst>
              <a:ext uri="{FF2B5EF4-FFF2-40B4-BE49-F238E27FC236}">
                <a16:creationId xmlns:a16="http://schemas.microsoft.com/office/drawing/2014/main" id="{EA1698B1-C3E1-4ABB-8ECD-4878276740A3}"/>
              </a:ext>
            </a:extLst>
          </p:cNvPr>
          <p:cNvSpPr txBox="1"/>
          <p:nvPr/>
        </p:nvSpPr>
        <p:spPr>
          <a:xfrm>
            <a:off x="1097804" y="6014269"/>
            <a:ext cx="7713686" cy="584775"/>
          </a:xfrm>
          <a:prstGeom prst="rect">
            <a:avLst/>
          </a:prstGeom>
          <a:noFill/>
        </p:spPr>
        <p:txBody>
          <a:bodyPr wrap="square" rtlCol="0">
            <a:spAutoFit/>
          </a:bodyPr>
          <a:lstStyle/>
          <a:p>
            <a:r>
              <a:rPr kumimoji="1" lang="en-US" altLang="ja-JP" sz="2800" dirty="0"/>
              <a:t>IPCC AR</a:t>
            </a:r>
            <a:r>
              <a:rPr kumimoji="1" lang="ja-JP" altLang="en-US" sz="2800" dirty="0"/>
              <a:t>は</a:t>
            </a:r>
            <a:r>
              <a:rPr kumimoji="1" lang="ja-JP" altLang="en-US" sz="3200" dirty="0">
                <a:solidFill>
                  <a:srgbClr val="FF0000"/>
                </a:solidFill>
              </a:rPr>
              <a:t>不確実性の低減</a:t>
            </a:r>
            <a:r>
              <a:rPr kumimoji="1" lang="ja-JP" altLang="en-US" sz="2800" dirty="0"/>
              <a:t>の歴史でもある。</a:t>
            </a:r>
          </a:p>
        </p:txBody>
      </p:sp>
      <p:sp>
        <p:nvSpPr>
          <p:cNvPr id="6" name="テキスト ボックス 5">
            <a:extLst>
              <a:ext uri="{FF2B5EF4-FFF2-40B4-BE49-F238E27FC236}">
                <a16:creationId xmlns:a16="http://schemas.microsoft.com/office/drawing/2014/main" id="{A53800A2-1F9B-4089-B86B-D82AB0D0AB38}"/>
              </a:ext>
            </a:extLst>
          </p:cNvPr>
          <p:cNvSpPr txBox="1"/>
          <p:nvPr/>
        </p:nvSpPr>
        <p:spPr>
          <a:xfrm>
            <a:off x="6215697" y="972776"/>
            <a:ext cx="2649682" cy="923330"/>
          </a:xfrm>
          <a:prstGeom prst="rect">
            <a:avLst/>
          </a:prstGeom>
          <a:noFill/>
        </p:spPr>
        <p:txBody>
          <a:bodyPr wrap="square" rtlCol="0">
            <a:spAutoFit/>
          </a:bodyPr>
          <a:lstStyle/>
          <a:p>
            <a:pPr algn="l"/>
            <a:r>
              <a:rPr kumimoji="1" lang="ja-JP" altLang="en-US" dirty="0"/>
              <a:t>日本語訳は</a:t>
            </a:r>
            <a:r>
              <a:rPr lang="ja-JP" altLang="en-US" sz="1800" b="0" i="0" u="none" strike="noStrike" baseline="0" dirty="0">
                <a:latin typeface="YuGothic-Regular"/>
              </a:rPr>
              <a:t>文部科学省及び気象庁による仮訳</a:t>
            </a:r>
          </a:p>
          <a:p>
            <a:pPr algn="l"/>
            <a:r>
              <a:rPr kumimoji="1" lang="en-US" altLang="ja-JP" dirty="0"/>
              <a:t>(</a:t>
            </a:r>
            <a:r>
              <a:rPr kumimoji="1" lang="ja-JP" altLang="en-US" dirty="0"/>
              <a:t>少し変更</a:t>
            </a:r>
            <a:r>
              <a:rPr kumimoji="1" lang="en-US" altLang="ja-JP" dirty="0"/>
              <a:t>)</a:t>
            </a:r>
            <a:endParaRPr kumimoji="1" lang="ja-JP" altLang="en-US" dirty="0"/>
          </a:p>
        </p:txBody>
      </p:sp>
      <p:sp>
        <p:nvSpPr>
          <p:cNvPr id="7" name="テキスト ボックス 6">
            <a:extLst>
              <a:ext uri="{FF2B5EF4-FFF2-40B4-BE49-F238E27FC236}">
                <a16:creationId xmlns:a16="http://schemas.microsoft.com/office/drawing/2014/main" id="{8D92C1FF-6969-4EBB-A0C4-FE4A7D2E2C9C}"/>
              </a:ext>
            </a:extLst>
          </p:cNvPr>
          <p:cNvSpPr txBox="1"/>
          <p:nvPr/>
        </p:nvSpPr>
        <p:spPr>
          <a:xfrm>
            <a:off x="1163779" y="873102"/>
            <a:ext cx="5060373" cy="461665"/>
          </a:xfrm>
          <a:prstGeom prst="rect">
            <a:avLst/>
          </a:prstGeom>
          <a:noFill/>
        </p:spPr>
        <p:txBody>
          <a:bodyPr wrap="square" rtlCol="0">
            <a:spAutoFit/>
          </a:bodyPr>
          <a:lstStyle/>
          <a:p>
            <a:r>
              <a:rPr kumimoji="1" lang="ja-JP" altLang="en-US" sz="2400" dirty="0"/>
              <a:t>政策や運動の基本となる文書</a:t>
            </a:r>
          </a:p>
        </p:txBody>
      </p:sp>
      <p:sp>
        <p:nvSpPr>
          <p:cNvPr id="8" name="テキスト ボックス 7">
            <a:extLst>
              <a:ext uri="{FF2B5EF4-FFF2-40B4-BE49-F238E27FC236}">
                <a16:creationId xmlns:a16="http://schemas.microsoft.com/office/drawing/2014/main" id="{B549A07E-40B0-416C-A994-D54D77CAF668}"/>
              </a:ext>
            </a:extLst>
          </p:cNvPr>
          <p:cNvSpPr txBox="1"/>
          <p:nvPr/>
        </p:nvSpPr>
        <p:spPr>
          <a:xfrm>
            <a:off x="1680726" y="5159024"/>
            <a:ext cx="4335610" cy="954107"/>
          </a:xfrm>
          <a:prstGeom prst="rect">
            <a:avLst/>
          </a:prstGeom>
          <a:noFill/>
        </p:spPr>
        <p:txBody>
          <a:bodyPr wrap="square" rtlCol="0">
            <a:spAutoFit/>
          </a:bodyPr>
          <a:lstStyle/>
          <a:p>
            <a:r>
              <a:rPr kumimoji="1" lang="ja-JP" altLang="en-US" sz="2800" dirty="0">
                <a:solidFill>
                  <a:srgbClr val="3333FF"/>
                </a:solidFill>
              </a:rPr>
              <a:t>特に</a:t>
            </a:r>
            <a:r>
              <a:rPr kumimoji="1" lang="en-US" altLang="ja-JP" sz="2800" dirty="0">
                <a:solidFill>
                  <a:srgbClr val="3333FF"/>
                </a:solidFill>
              </a:rPr>
              <a:t>A1</a:t>
            </a:r>
            <a:r>
              <a:rPr kumimoji="1" lang="ja-JP" altLang="en-US" sz="2800" dirty="0">
                <a:solidFill>
                  <a:srgbClr val="3333FF"/>
                </a:solidFill>
              </a:rPr>
              <a:t>と</a:t>
            </a:r>
            <a:r>
              <a:rPr kumimoji="1" lang="en-US" altLang="ja-JP" sz="2800" dirty="0">
                <a:solidFill>
                  <a:srgbClr val="3333FF"/>
                </a:solidFill>
              </a:rPr>
              <a:t>D1</a:t>
            </a:r>
            <a:r>
              <a:rPr kumimoji="1" lang="ja-JP" altLang="en-US" sz="2800" dirty="0">
                <a:solidFill>
                  <a:srgbClr val="3333FF"/>
                </a:solidFill>
              </a:rPr>
              <a:t>は詳細に説明</a:t>
            </a:r>
          </a:p>
          <a:p>
            <a:r>
              <a:rPr kumimoji="1" lang="ja-JP" altLang="en-US" sz="2800" dirty="0">
                <a:solidFill>
                  <a:srgbClr val="3333FF"/>
                </a:solidFill>
              </a:rPr>
              <a:t>一方，</a:t>
            </a:r>
            <a:r>
              <a:rPr kumimoji="1" lang="en-US" altLang="ja-JP" sz="2800" dirty="0">
                <a:solidFill>
                  <a:srgbClr val="3333FF"/>
                </a:solidFill>
              </a:rPr>
              <a:t>C1, C2, D2</a:t>
            </a:r>
            <a:r>
              <a:rPr kumimoji="1" lang="ja-JP" altLang="en-US" sz="2800" dirty="0">
                <a:solidFill>
                  <a:srgbClr val="3333FF"/>
                </a:solidFill>
              </a:rPr>
              <a:t>は省略</a:t>
            </a:r>
          </a:p>
        </p:txBody>
      </p:sp>
    </p:spTree>
    <p:extLst>
      <p:ext uri="{BB962C8B-B14F-4D97-AF65-F5344CB8AC3E}">
        <p14:creationId xmlns:p14="http://schemas.microsoft.com/office/powerpoint/2010/main" val="3136036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25</a:t>
            </a:fld>
            <a:endParaRPr lang="ja-JP" altLang="en-US">
              <a:solidFill>
                <a:prstClr val="black">
                  <a:tint val="75000"/>
                </a:prstClr>
              </a:solidFill>
            </a:endParaRPr>
          </a:p>
        </p:txBody>
      </p:sp>
      <p:sp>
        <p:nvSpPr>
          <p:cNvPr id="5" name="テキスト ボックス 4">
            <a:extLst>
              <a:ext uri="{FF2B5EF4-FFF2-40B4-BE49-F238E27FC236}">
                <a16:creationId xmlns:a16="http://schemas.microsoft.com/office/drawing/2014/main" id="{F88C047D-6556-4E4C-B753-080D4534BB38}"/>
              </a:ext>
            </a:extLst>
          </p:cNvPr>
          <p:cNvSpPr txBox="1"/>
          <p:nvPr/>
        </p:nvSpPr>
        <p:spPr>
          <a:xfrm>
            <a:off x="633845" y="688310"/>
            <a:ext cx="8073736" cy="1815882"/>
          </a:xfrm>
          <a:prstGeom prst="rect">
            <a:avLst/>
          </a:prstGeom>
          <a:noFill/>
        </p:spPr>
        <p:txBody>
          <a:bodyPr wrap="square">
            <a:spAutoFit/>
          </a:bodyPr>
          <a:lstStyle/>
          <a:p>
            <a:pPr marL="127000" indent="-127000" algn="l"/>
            <a:r>
              <a:rPr lang="en-US" altLang="ja-JP" sz="2800" b="1" kern="0" dirty="0">
                <a:solidFill>
                  <a:srgbClr val="5497E0"/>
                </a:solidFill>
                <a:effectLst/>
                <a:latin typeface="SegoeUI-Bold"/>
                <a:ea typeface="游明朝" panose="02020400000000000000" pitchFamily="18" charset="-128"/>
                <a:cs typeface="SegoeUI-Bold"/>
              </a:rPr>
              <a:t>A.1 </a:t>
            </a:r>
            <a:r>
              <a:rPr lang="ja-JP" altLang="ja-JP" sz="2800" b="1" kern="0" dirty="0">
                <a:solidFill>
                  <a:srgbClr val="FF0000"/>
                </a:solidFill>
                <a:effectLst/>
                <a:latin typeface="游明朝" panose="02020400000000000000" pitchFamily="18" charset="-128"/>
                <a:ea typeface="YuGothic-Bold"/>
                <a:cs typeface="YuGothic-Bold"/>
              </a:rPr>
              <a:t>人間の影響が大気、海洋及び陸域を温暖化させてきたことには疑う余地がない</a:t>
            </a:r>
            <a:r>
              <a:rPr lang="en-US" altLang="ja-JP" sz="2800" b="1" kern="0" dirty="0">
                <a:solidFill>
                  <a:srgbClr val="FF0000"/>
                </a:solidFill>
                <a:effectLst/>
                <a:latin typeface="游明朝" panose="02020400000000000000" pitchFamily="18" charset="-128"/>
                <a:ea typeface="YuGothic-Bold"/>
                <a:cs typeface="YuGothic-Bold"/>
              </a:rPr>
              <a:t>(unequivocal)</a:t>
            </a:r>
            <a:r>
              <a:rPr lang="ja-JP" altLang="ja-JP" sz="2800" b="1" kern="0" dirty="0">
                <a:solidFill>
                  <a:srgbClr val="5497E0"/>
                </a:solidFill>
                <a:effectLst/>
                <a:latin typeface="游明朝" panose="02020400000000000000" pitchFamily="18" charset="-128"/>
                <a:ea typeface="YuGothic-Bold"/>
                <a:cs typeface="YuGothic-Bold"/>
              </a:rPr>
              <a:t>。大気、海洋、雪氷圏及び生物圏において、広範囲かつ急速な変化が現れている。</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61036B87-BAA2-444F-A6E1-6989E579FA25}"/>
              </a:ext>
            </a:extLst>
          </p:cNvPr>
          <p:cNvSpPr txBox="1"/>
          <p:nvPr/>
        </p:nvSpPr>
        <p:spPr>
          <a:xfrm>
            <a:off x="218210" y="2648773"/>
            <a:ext cx="4062845" cy="2215991"/>
          </a:xfrm>
          <a:prstGeom prst="rect">
            <a:avLst/>
          </a:prstGeom>
          <a:noFill/>
        </p:spPr>
        <p:txBody>
          <a:bodyPr wrap="square">
            <a:spAutoFit/>
          </a:bodyPr>
          <a:lstStyle/>
          <a:p>
            <a:r>
              <a:rPr lang="ja-JP" altLang="en-US" sz="2300" dirty="0"/>
              <a:t>問1A 気候は変化しているか？</a:t>
            </a:r>
          </a:p>
          <a:p>
            <a:r>
              <a:rPr lang="ja-JP" altLang="en-US" sz="2300" dirty="0"/>
              <a:t>　　</a:t>
            </a:r>
            <a:r>
              <a:rPr lang="ja-JP" altLang="en-US" sz="2300" b="1" dirty="0"/>
              <a:t>　</a:t>
            </a:r>
            <a:r>
              <a:rPr lang="ja-JP" altLang="en-US" sz="2300" b="1" dirty="0">
                <a:solidFill>
                  <a:srgbClr val="FF0000"/>
                </a:solidFill>
              </a:rPr>
              <a:t>検出(Detection)     </a:t>
            </a:r>
          </a:p>
          <a:p>
            <a:endParaRPr lang="ja-JP" altLang="en-US" sz="2300" dirty="0"/>
          </a:p>
          <a:p>
            <a:r>
              <a:rPr lang="ja-JP" altLang="en-US" sz="2300" dirty="0"/>
              <a:t>問1B 観測された気候変動は，</a:t>
            </a:r>
          </a:p>
          <a:p>
            <a:r>
              <a:rPr lang="ja-JP" altLang="en-US" sz="2300" dirty="0"/>
              <a:t>　　自然変動だけでは起こり</a:t>
            </a:r>
          </a:p>
          <a:p>
            <a:r>
              <a:rPr lang="ja-JP" altLang="en-US" sz="2300" dirty="0"/>
              <a:t>　　えなかったと言えるか？</a:t>
            </a:r>
          </a:p>
        </p:txBody>
      </p:sp>
      <p:sp>
        <p:nvSpPr>
          <p:cNvPr id="10" name="テキスト ボックス 9">
            <a:extLst>
              <a:ext uri="{FF2B5EF4-FFF2-40B4-BE49-F238E27FC236}">
                <a16:creationId xmlns:a16="http://schemas.microsoft.com/office/drawing/2014/main" id="{9BCB7509-AE30-472E-9044-582F3FD58CD5}"/>
              </a:ext>
            </a:extLst>
          </p:cNvPr>
          <p:cNvSpPr txBox="1"/>
          <p:nvPr/>
        </p:nvSpPr>
        <p:spPr>
          <a:xfrm>
            <a:off x="4218707" y="2617600"/>
            <a:ext cx="4925293" cy="2492990"/>
          </a:xfrm>
          <a:prstGeom prst="rect">
            <a:avLst/>
          </a:prstGeom>
          <a:noFill/>
        </p:spPr>
        <p:txBody>
          <a:bodyPr wrap="square">
            <a:spAutoFit/>
          </a:bodyPr>
          <a:lstStyle/>
          <a:p>
            <a:r>
              <a:rPr lang="ja-JP" altLang="en-US" sz="2300" dirty="0"/>
              <a:t>問2A 原因は人間活動によるCO2 </a:t>
            </a:r>
            <a:endParaRPr lang="en-US" altLang="ja-JP" sz="2300" dirty="0"/>
          </a:p>
          <a:p>
            <a:r>
              <a:rPr lang="ja-JP" altLang="en-US" sz="2300" dirty="0"/>
              <a:t>　</a:t>
            </a:r>
            <a:r>
              <a:rPr lang="en-US" altLang="ja-JP" sz="2300" dirty="0"/>
              <a:t>(CHG)</a:t>
            </a:r>
            <a:r>
              <a:rPr lang="ja-JP" altLang="en-US" sz="2300" dirty="0"/>
              <a:t>増大によるのか？</a:t>
            </a:r>
          </a:p>
          <a:p>
            <a:r>
              <a:rPr lang="ja-JP" altLang="en-US" sz="2300" dirty="0"/>
              <a:t>      </a:t>
            </a:r>
            <a:r>
              <a:rPr lang="ja-JP" altLang="en-US" sz="2300" b="1" dirty="0">
                <a:solidFill>
                  <a:srgbClr val="FF0000"/>
                </a:solidFill>
              </a:rPr>
              <a:t>要因分析(Attribution)</a:t>
            </a:r>
          </a:p>
          <a:p>
            <a:r>
              <a:rPr lang="ja-JP" altLang="en-US" sz="2300" dirty="0"/>
              <a:t>問2B 観測された気候変化に対する</a:t>
            </a:r>
          </a:p>
          <a:p>
            <a:r>
              <a:rPr lang="ja-JP" altLang="en-US" sz="2300" dirty="0"/>
              <a:t>　各外部強制の寄与を見積もり，</a:t>
            </a:r>
            <a:r>
              <a:rPr lang="en-US" altLang="ja-JP" sz="2300" dirty="0"/>
              <a:t>CHG</a:t>
            </a:r>
            <a:endParaRPr lang="ja-JP" altLang="en-US" sz="2300" dirty="0"/>
          </a:p>
          <a:p>
            <a:r>
              <a:rPr lang="ja-JP" altLang="en-US" sz="2300" dirty="0"/>
              <a:t>　の寄与が他を圧しているか？</a:t>
            </a:r>
          </a:p>
          <a:p>
            <a:endParaRPr lang="ja-JP" altLang="en-US" dirty="0"/>
          </a:p>
        </p:txBody>
      </p:sp>
      <p:sp>
        <p:nvSpPr>
          <p:cNvPr id="11" name="テキスト ボックス 10">
            <a:extLst>
              <a:ext uri="{FF2B5EF4-FFF2-40B4-BE49-F238E27FC236}">
                <a16:creationId xmlns:a16="http://schemas.microsoft.com/office/drawing/2014/main" id="{E555FEC3-C1A5-44ED-9E6D-196C387AFE8C}"/>
              </a:ext>
            </a:extLst>
          </p:cNvPr>
          <p:cNvSpPr txBox="1"/>
          <p:nvPr/>
        </p:nvSpPr>
        <p:spPr>
          <a:xfrm>
            <a:off x="1054250" y="4916241"/>
            <a:ext cx="5981251" cy="584775"/>
          </a:xfrm>
          <a:prstGeom prst="rect">
            <a:avLst/>
          </a:prstGeom>
          <a:noFill/>
        </p:spPr>
        <p:txBody>
          <a:bodyPr wrap="square" rtlCol="0">
            <a:spAutoFit/>
          </a:bodyPr>
          <a:lstStyle/>
          <a:p>
            <a:r>
              <a:rPr kumimoji="1" lang="en-US" altLang="ja-JP" sz="3200" dirty="0"/>
              <a:t>Yes                         </a:t>
            </a:r>
            <a:r>
              <a:rPr kumimoji="1" lang="en-US" altLang="ja-JP" sz="3200" dirty="0" err="1"/>
              <a:t>Yes</a:t>
            </a:r>
            <a:endParaRPr kumimoji="1" lang="ja-JP" altLang="en-US" sz="3200" dirty="0"/>
          </a:p>
        </p:txBody>
      </p:sp>
      <p:sp>
        <p:nvSpPr>
          <p:cNvPr id="2" name="テキスト ボックス 1">
            <a:extLst>
              <a:ext uri="{FF2B5EF4-FFF2-40B4-BE49-F238E27FC236}">
                <a16:creationId xmlns:a16="http://schemas.microsoft.com/office/drawing/2014/main" id="{D753194E-4699-457B-856D-D5A7273F8C91}"/>
              </a:ext>
            </a:extLst>
          </p:cNvPr>
          <p:cNvSpPr txBox="1"/>
          <p:nvPr/>
        </p:nvSpPr>
        <p:spPr>
          <a:xfrm>
            <a:off x="2260026" y="6037266"/>
            <a:ext cx="5476009" cy="523220"/>
          </a:xfrm>
          <a:prstGeom prst="rect">
            <a:avLst/>
          </a:prstGeom>
          <a:noFill/>
        </p:spPr>
        <p:txBody>
          <a:bodyPr wrap="square" rtlCol="0">
            <a:spAutoFit/>
          </a:bodyPr>
          <a:lstStyle/>
          <a:p>
            <a:r>
              <a:rPr kumimoji="1" lang="en-US" altLang="ja-JP" sz="2800" dirty="0"/>
              <a:t>Multiple Lines of Evidence</a:t>
            </a:r>
            <a:endParaRPr kumimoji="1" lang="ja-JP" altLang="en-US" sz="2800" dirty="0"/>
          </a:p>
        </p:txBody>
      </p:sp>
      <p:sp>
        <p:nvSpPr>
          <p:cNvPr id="9" name="テキスト ボックス 8">
            <a:extLst>
              <a:ext uri="{FF2B5EF4-FFF2-40B4-BE49-F238E27FC236}">
                <a16:creationId xmlns:a16="http://schemas.microsoft.com/office/drawing/2014/main" id="{3C2B9CA9-B6AF-4066-B799-FC5B4B7074E3}"/>
              </a:ext>
            </a:extLst>
          </p:cNvPr>
          <p:cNvSpPr txBox="1"/>
          <p:nvPr/>
        </p:nvSpPr>
        <p:spPr>
          <a:xfrm>
            <a:off x="1688521" y="5492333"/>
            <a:ext cx="5169478" cy="523220"/>
          </a:xfrm>
          <a:prstGeom prst="rect">
            <a:avLst/>
          </a:prstGeom>
          <a:noFill/>
        </p:spPr>
        <p:txBody>
          <a:bodyPr wrap="square">
            <a:spAutoFit/>
          </a:bodyPr>
          <a:lstStyle/>
          <a:p>
            <a:r>
              <a:rPr lang="ja-JP" altLang="en-US" sz="2800" b="1" kern="0" dirty="0">
                <a:effectLst/>
                <a:latin typeface="游明朝" panose="02020400000000000000" pitchFamily="18" charset="-128"/>
                <a:ea typeface="YuGothic-Bold"/>
                <a:cs typeface="YuGothic-Bold"/>
              </a:rPr>
              <a:t>しかも</a:t>
            </a:r>
            <a:r>
              <a:rPr lang="ja-JP" altLang="en-US" sz="2800" b="1" kern="0" dirty="0">
                <a:solidFill>
                  <a:srgbClr val="FF0000"/>
                </a:solidFill>
                <a:effectLst/>
                <a:latin typeface="游明朝" panose="02020400000000000000" pitchFamily="18" charset="-128"/>
                <a:ea typeface="YuGothic-Bold"/>
                <a:cs typeface="YuGothic-Bold"/>
              </a:rPr>
              <a:t>ともに</a:t>
            </a:r>
            <a:r>
              <a:rPr lang="ja-JP" altLang="ja-JP" sz="2800" b="1" kern="0" dirty="0">
                <a:solidFill>
                  <a:srgbClr val="FF0000"/>
                </a:solidFill>
                <a:effectLst/>
                <a:latin typeface="游明朝" panose="02020400000000000000" pitchFamily="18" charset="-128"/>
                <a:ea typeface="YuGothic-Bold"/>
                <a:cs typeface="YuGothic-Bold"/>
              </a:rPr>
              <a:t>疑う余地がない</a:t>
            </a:r>
            <a:endParaRPr lang="ja-JP" altLang="en-US" sz="2800" dirty="0"/>
          </a:p>
        </p:txBody>
      </p:sp>
      <p:sp>
        <p:nvSpPr>
          <p:cNvPr id="12" name="テキスト ボックス 11">
            <a:extLst>
              <a:ext uri="{FF2B5EF4-FFF2-40B4-BE49-F238E27FC236}">
                <a16:creationId xmlns:a16="http://schemas.microsoft.com/office/drawing/2014/main" id="{3F79C924-C2AA-4BA9-BE37-930FA6911D98}"/>
              </a:ext>
            </a:extLst>
          </p:cNvPr>
          <p:cNvSpPr txBox="1"/>
          <p:nvPr/>
        </p:nvSpPr>
        <p:spPr>
          <a:xfrm>
            <a:off x="602673" y="211217"/>
            <a:ext cx="4572000" cy="523220"/>
          </a:xfrm>
          <a:prstGeom prst="rect">
            <a:avLst/>
          </a:prstGeom>
          <a:noFill/>
        </p:spPr>
        <p:txBody>
          <a:bodyPr wrap="square">
            <a:spAutoFit/>
          </a:bodyPr>
          <a:lstStyle/>
          <a:p>
            <a:pPr algn="l"/>
            <a:r>
              <a:rPr lang="en-US" altLang="ja-JP" sz="2800" b="1" kern="0" dirty="0">
                <a:solidFill>
                  <a:srgbClr val="5497E0"/>
                </a:solidFill>
                <a:effectLst/>
                <a:latin typeface="SegoeUI-Bold"/>
                <a:ea typeface="游明朝" panose="02020400000000000000" pitchFamily="18" charset="-128"/>
                <a:cs typeface="SegoeUI-Bold"/>
              </a:rPr>
              <a:t>A </a:t>
            </a:r>
            <a:r>
              <a:rPr lang="ja-JP" altLang="ja-JP" sz="2800" b="1" kern="0" dirty="0">
                <a:solidFill>
                  <a:srgbClr val="5497E0"/>
                </a:solidFill>
                <a:effectLst/>
                <a:latin typeface="游明朝" panose="02020400000000000000" pitchFamily="18" charset="-128"/>
                <a:ea typeface="SegoeUI-Bold"/>
                <a:cs typeface="SegoeUI-Bold"/>
              </a:rPr>
              <a:t>気候の現状</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00039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26</a:t>
            </a:fld>
            <a:endParaRPr lang="ja-JP" altLang="en-US">
              <a:solidFill>
                <a:prstClr val="black">
                  <a:tint val="75000"/>
                </a:prstClr>
              </a:solidFill>
            </a:endParaRPr>
          </a:p>
        </p:txBody>
      </p:sp>
      <p:sp>
        <p:nvSpPr>
          <p:cNvPr id="5" name="テキスト ボックス 4">
            <a:extLst>
              <a:ext uri="{FF2B5EF4-FFF2-40B4-BE49-F238E27FC236}">
                <a16:creationId xmlns:a16="http://schemas.microsoft.com/office/drawing/2014/main" id="{50B1DEB7-9D04-4CCE-8F7B-9CF4357F0163}"/>
              </a:ext>
            </a:extLst>
          </p:cNvPr>
          <p:cNvSpPr txBox="1"/>
          <p:nvPr/>
        </p:nvSpPr>
        <p:spPr>
          <a:xfrm>
            <a:off x="431222" y="1001039"/>
            <a:ext cx="8584602" cy="5632311"/>
          </a:xfrm>
          <a:prstGeom prst="rect">
            <a:avLst/>
          </a:prstGeom>
          <a:noFill/>
        </p:spPr>
        <p:txBody>
          <a:bodyPr wrap="square">
            <a:spAutoFit/>
          </a:bodyPr>
          <a:lstStyle/>
          <a:p>
            <a:r>
              <a:rPr lang="ja-JP" altLang="en-US" sz="2000" dirty="0"/>
              <a:t>FAR   全球平均気温は0.3℃から　　温暖化の大きさは気候モデルの予測と    </a:t>
            </a:r>
          </a:p>
          <a:p>
            <a:r>
              <a:rPr lang="ja-JP" altLang="en-US" sz="2000" dirty="0"/>
              <a:t>1990 　0.6℃，増加している    　　　　大ざっぱには一致しているが，自然変動</a:t>
            </a:r>
          </a:p>
          <a:p>
            <a:r>
              <a:rPr lang="ja-JP" altLang="en-US" sz="2000" dirty="0"/>
              <a:t>　　　　　　　　　　　　　　　　　　　　　　　と同程度でもある。</a:t>
            </a:r>
          </a:p>
          <a:p>
            <a:r>
              <a:rPr lang="en-US" altLang="ja-JP" sz="2000" dirty="0"/>
              <a:t>----------------(</a:t>
            </a:r>
            <a:r>
              <a:rPr lang="ja-JP" altLang="en-US" sz="2000" dirty="0">
                <a:solidFill>
                  <a:srgbClr val="FF0000"/>
                </a:solidFill>
              </a:rPr>
              <a:t>detection and attribution</a:t>
            </a:r>
            <a:r>
              <a:rPr lang="ja-JP" altLang="en-US" sz="2000" dirty="0"/>
              <a:t>の確立</a:t>
            </a:r>
            <a:r>
              <a:rPr lang="en-US" altLang="ja-JP" sz="2000" dirty="0"/>
              <a:t>)--------------------</a:t>
            </a:r>
            <a:endParaRPr lang="ja-JP" altLang="en-US" sz="2000" dirty="0"/>
          </a:p>
          <a:p>
            <a:r>
              <a:rPr lang="ja-JP" altLang="en-US" sz="2000" dirty="0"/>
              <a:t>SAR    気候は・・・変化している　　　識別可能な人為的影響が全球の気候に</a:t>
            </a:r>
          </a:p>
          <a:p>
            <a:r>
              <a:rPr lang="ja-JP" altLang="en-US" sz="2000" dirty="0"/>
              <a:t>1995  　　　　　　　　　　　　　　 　　　  現れている                                    </a:t>
            </a:r>
          </a:p>
          <a:p>
            <a:r>
              <a:rPr lang="ja-JP" altLang="en-US" sz="2000" dirty="0"/>
              <a:t>----------------</a:t>
            </a:r>
            <a:r>
              <a:rPr lang="en-US" altLang="ja-JP" sz="2000" dirty="0"/>
              <a:t>(</a:t>
            </a:r>
            <a:r>
              <a:rPr lang="ja-JP" altLang="en-US" sz="2000" dirty="0">
                <a:solidFill>
                  <a:srgbClr val="FF0000"/>
                </a:solidFill>
              </a:rPr>
              <a:t>「可能性」の表現</a:t>
            </a:r>
            <a:r>
              <a:rPr lang="ja-JP" altLang="en-US" sz="2000" dirty="0"/>
              <a:t>の採用</a:t>
            </a:r>
            <a:r>
              <a:rPr lang="en-US" altLang="ja-JP" sz="2000" dirty="0"/>
              <a:t>)</a:t>
            </a:r>
            <a:r>
              <a:rPr lang="ja-JP" altLang="en-US" sz="2000" dirty="0"/>
              <a:t>---------------------------</a:t>
            </a:r>
          </a:p>
          <a:p>
            <a:r>
              <a:rPr lang="ja-JP" altLang="en-US" sz="2000" dirty="0"/>
              <a:t>TAR　　観測は温暖化をあらゆる     可能性が高い(&gt;66%)</a:t>
            </a:r>
          </a:p>
          <a:p>
            <a:r>
              <a:rPr lang="ja-JP" altLang="en-US" sz="2000" dirty="0"/>
              <a:t>2001    面で示している </a:t>
            </a:r>
          </a:p>
          <a:p>
            <a:endParaRPr lang="ja-JP" altLang="en-US" sz="2000" dirty="0"/>
          </a:p>
          <a:p>
            <a:r>
              <a:rPr lang="ja-JP" altLang="en-US" sz="2000" dirty="0"/>
              <a:t>AR4　　</a:t>
            </a:r>
            <a:r>
              <a:rPr lang="ja-JP" altLang="en-US" sz="2000" dirty="0">
                <a:solidFill>
                  <a:srgbClr val="FF0000"/>
                </a:solidFill>
              </a:rPr>
              <a:t>疑う余地はない　　　　　　　   </a:t>
            </a:r>
            <a:r>
              <a:rPr lang="ja-JP" altLang="en-US" sz="2000" dirty="0"/>
              <a:t>可能性が非常に高い(&gt;90%)</a:t>
            </a:r>
          </a:p>
          <a:p>
            <a:r>
              <a:rPr lang="ja-JP" altLang="en-US" sz="2000" dirty="0"/>
              <a:t>2007</a:t>
            </a:r>
          </a:p>
          <a:p>
            <a:endParaRPr lang="ja-JP" altLang="en-US" sz="2000" dirty="0"/>
          </a:p>
          <a:p>
            <a:r>
              <a:rPr lang="ja-JP" altLang="en-US" sz="2000" dirty="0"/>
              <a:t>AR5　　</a:t>
            </a:r>
            <a:r>
              <a:rPr lang="ja-JP" altLang="en-US" sz="2000" dirty="0">
                <a:solidFill>
                  <a:srgbClr val="FF0000"/>
                </a:solidFill>
              </a:rPr>
              <a:t>疑う余地はない　　　　　　　   </a:t>
            </a:r>
            <a:r>
              <a:rPr lang="ja-JP" altLang="en-US" sz="2000" dirty="0"/>
              <a:t>可能性が極めて高い(&gt;95%)</a:t>
            </a:r>
          </a:p>
          <a:p>
            <a:r>
              <a:rPr lang="ja-JP" altLang="en-US" sz="2000" dirty="0"/>
              <a:t>2013                          </a:t>
            </a:r>
          </a:p>
          <a:p>
            <a:r>
              <a:rPr lang="ja-JP" altLang="en-US" sz="2000" dirty="0"/>
              <a:t>                              </a:t>
            </a:r>
          </a:p>
          <a:p>
            <a:r>
              <a:rPr lang="ja-JP" altLang="en-US" sz="2000" dirty="0"/>
              <a:t>AR6　　　　　　　　　　　　　　　　          </a:t>
            </a:r>
            <a:r>
              <a:rPr lang="ja-JP" altLang="en-US" sz="2000" dirty="0">
                <a:solidFill>
                  <a:srgbClr val="FF0000"/>
                </a:solidFill>
              </a:rPr>
              <a:t>疑う余地はない</a:t>
            </a:r>
          </a:p>
          <a:p>
            <a:r>
              <a:rPr lang="ja-JP" altLang="en-US" sz="2000" dirty="0"/>
              <a:t>2021</a:t>
            </a:r>
          </a:p>
        </p:txBody>
      </p:sp>
      <p:sp>
        <p:nvSpPr>
          <p:cNvPr id="6" name="テキスト ボックス 5">
            <a:extLst>
              <a:ext uri="{FF2B5EF4-FFF2-40B4-BE49-F238E27FC236}">
                <a16:creationId xmlns:a16="http://schemas.microsoft.com/office/drawing/2014/main" id="{C9E2FADF-2F57-4AF2-8B97-CD8D1317C9EB}"/>
              </a:ext>
            </a:extLst>
          </p:cNvPr>
          <p:cNvSpPr txBox="1"/>
          <p:nvPr/>
        </p:nvSpPr>
        <p:spPr>
          <a:xfrm>
            <a:off x="1080654" y="678296"/>
            <a:ext cx="6895557" cy="400110"/>
          </a:xfrm>
          <a:prstGeom prst="rect">
            <a:avLst/>
          </a:prstGeom>
          <a:noFill/>
        </p:spPr>
        <p:txBody>
          <a:bodyPr wrap="square">
            <a:spAutoFit/>
          </a:bodyPr>
          <a:lstStyle/>
          <a:p>
            <a:r>
              <a:rPr lang="ja-JP" altLang="en-US" sz="2000" dirty="0">
                <a:solidFill>
                  <a:srgbClr val="FF0000"/>
                </a:solidFill>
              </a:rPr>
              <a:t>問</a:t>
            </a:r>
            <a:r>
              <a:rPr lang="en-US" altLang="ja-JP" sz="2000" dirty="0">
                <a:solidFill>
                  <a:srgbClr val="FF0000"/>
                </a:solidFill>
              </a:rPr>
              <a:t>1. </a:t>
            </a:r>
            <a:r>
              <a:rPr lang="ja-JP" altLang="en-US" sz="2000" dirty="0">
                <a:solidFill>
                  <a:srgbClr val="FF0000"/>
                </a:solidFill>
              </a:rPr>
              <a:t>気候は変化しているか？ 問</a:t>
            </a:r>
            <a:r>
              <a:rPr lang="en-US" altLang="ja-JP" sz="2000" dirty="0">
                <a:solidFill>
                  <a:srgbClr val="FF0000"/>
                </a:solidFill>
              </a:rPr>
              <a:t>2. </a:t>
            </a:r>
            <a:r>
              <a:rPr lang="ja-JP" altLang="en-US" sz="2000" dirty="0">
                <a:solidFill>
                  <a:srgbClr val="FF0000"/>
                </a:solidFill>
              </a:rPr>
              <a:t>原因は人間活動なのか？</a:t>
            </a:r>
            <a:r>
              <a:rPr lang="ja-JP" altLang="en-US" sz="1800" dirty="0">
                <a:solidFill>
                  <a:srgbClr val="FF0000"/>
                </a:solidFill>
              </a:rPr>
              <a:t>　</a:t>
            </a:r>
            <a:r>
              <a:rPr lang="ja-JP" altLang="en-US" sz="1800" dirty="0"/>
              <a:t>　　</a:t>
            </a:r>
          </a:p>
        </p:txBody>
      </p:sp>
      <p:sp>
        <p:nvSpPr>
          <p:cNvPr id="3" name="テキスト ボックス 2">
            <a:extLst>
              <a:ext uri="{FF2B5EF4-FFF2-40B4-BE49-F238E27FC236}">
                <a16:creationId xmlns:a16="http://schemas.microsoft.com/office/drawing/2014/main" id="{758D4B02-3A76-403A-89A7-854D9AC5D5CD}"/>
              </a:ext>
            </a:extLst>
          </p:cNvPr>
          <p:cNvSpPr txBox="1"/>
          <p:nvPr/>
        </p:nvSpPr>
        <p:spPr>
          <a:xfrm>
            <a:off x="280555" y="124692"/>
            <a:ext cx="7294418" cy="584775"/>
          </a:xfrm>
          <a:prstGeom prst="rect">
            <a:avLst/>
          </a:prstGeom>
          <a:noFill/>
        </p:spPr>
        <p:txBody>
          <a:bodyPr wrap="square" rtlCol="0">
            <a:spAutoFit/>
          </a:bodyPr>
          <a:lstStyle/>
          <a:p>
            <a:r>
              <a:rPr kumimoji="1" lang="en-US" altLang="ja-JP" sz="3200" dirty="0"/>
              <a:t>2</a:t>
            </a:r>
            <a:r>
              <a:rPr kumimoji="1" lang="ja-JP" altLang="en-US" sz="3200" dirty="0"/>
              <a:t>つの問いに対する</a:t>
            </a:r>
            <a:r>
              <a:rPr kumimoji="1" lang="en-US" altLang="ja-JP" sz="3200" dirty="0"/>
              <a:t>IPCC</a:t>
            </a:r>
            <a:r>
              <a:rPr kumimoji="1" lang="ja-JP" altLang="en-US" sz="3200" dirty="0"/>
              <a:t>の答えの変遷</a:t>
            </a:r>
          </a:p>
        </p:txBody>
      </p:sp>
    </p:spTree>
    <p:extLst>
      <p:ext uri="{BB962C8B-B14F-4D97-AF65-F5344CB8AC3E}">
        <p14:creationId xmlns:p14="http://schemas.microsoft.com/office/powerpoint/2010/main" val="415018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27</a:t>
            </a:fld>
            <a:endParaRPr lang="ja-JP" altLang="en-US">
              <a:solidFill>
                <a:prstClr val="black">
                  <a:tint val="75000"/>
                </a:prstClr>
              </a:solidFill>
            </a:endParaRPr>
          </a:p>
        </p:txBody>
      </p:sp>
      <p:grpSp>
        <p:nvGrpSpPr>
          <p:cNvPr id="9" name="グループ化 8">
            <a:extLst>
              <a:ext uri="{FF2B5EF4-FFF2-40B4-BE49-F238E27FC236}">
                <a16:creationId xmlns:a16="http://schemas.microsoft.com/office/drawing/2014/main" id="{285DFD29-A2AB-4BC2-AB77-68E3A835F677}"/>
              </a:ext>
            </a:extLst>
          </p:cNvPr>
          <p:cNvGrpSpPr/>
          <p:nvPr/>
        </p:nvGrpSpPr>
        <p:grpSpPr>
          <a:xfrm>
            <a:off x="543428" y="1595666"/>
            <a:ext cx="8057143" cy="3666667"/>
            <a:chOff x="543428" y="1595666"/>
            <a:chExt cx="8057143" cy="3666667"/>
          </a:xfrm>
        </p:grpSpPr>
        <p:pic>
          <p:nvPicPr>
            <p:cNvPr id="6" name="図 5">
              <a:extLst>
                <a:ext uri="{FF2B5EF4-FFF2-40B4-BE49-F238E27FC236}">
                  <a16:creationId xmlns:a16="http://schemas.microsoft.com/office/drawing/2014/main" id="{B9A59B61-3D7A-4ED6-8BA7-14833A32B15B}"/>
                </a:ext>
              </a:extLst>
            </p:cNvPr>
            <p:cNvPicPr>
              <a:picLocks noChangeAspect="1"/>
            </p:cNvPicPr>
            <p:nvPr/>
          </p:nvPicPr>
          <p:blipFill>
            <a:blip r:embed="rId2"/>
            <a:stretch>
              <a:fillRect/>
            </a:stretch>
          </p:blipFill>
          <p:spPr>
            <a:xfrm>
              <a:off x="543428" y="1595666"/>
              <a:ext cx="8057143" cy="3666667"/>
            </a:xfrm>
            <a:prstGeom prst="rect">
              <a:avLst/>
            </a:prstGeom>
          </p:spPr>
        </p:pic>
        <p:sp>
          <p:nvSpPr>
            <p:cNvPr id="7" name="正方形/長方形 6">
              <a:extLst>
                <a:ext uri="{FF2B5EF4-FFF2-40B4-BE49-F238E27FC236}">
                  <a16:creationId xmlns:a16="http://schemas.microsoft.com/office/drawing/2014/main" id="{8F9474FC-1BBE-4F22-AA62-A50039008D97}"/>
                </a:ext>
              </a:extLst>
            </p:cNvPr>
            <p:cNvSpPr/>
            <p:nvPr/>
          </p:nvSpPr>
          <p:spPr>
            <a:xfrm>
              <a:off x="852056" y="2462644"/>
              <a:ext cx="1517073" cy="394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07598E02-F80E-40DB-A199-7FC6AD6F6112}"/>
                </a:ext>
              </a:extLst>
            </p:cNvPr>
            <p:cNvSpPr/>
            <p:nvPr/>
          </p:nvSpPr>
          <p:spPr>
            <a:xfrm>
              <a:off x="543428" y="2462644"/>
              <a:ext cx="308628" cy="23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矢印: 下 9">
            <a:extLst>
              <a:ext uri="{FF2B5EF4-FFF2-40B4-BE49-F238E27FC236}">
                <a16:creationId xmlns:a16="http://schemas.microsoft.com/office/drawing/2014/main" id="{3CCB841A-12F6-456F-B4AC-3E4E63E963D3}"/>
              </a:ext>
            </a:extLst>
          </p:cNvPr>
          <p:cNvSpPr/>
          <p:nvPr/>
        </p:nvSpPr>
        <p:spPr>
          <a:xfrm>
            <a:off x="1894890" y="1469483"/>
            <a:ext cx="484632" cy="3948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8F69236-2B69-4FAF-BFD5-8AF4E2FA2B86}"/>
              </a:ext>
            </a:extLst>
          </p:cNvPr>
          <p:cNvSpPr txBox="1"/>
          <p:nvPr/>
        </p:nvSpPr>
        <p:spPr>
          <a:xfrm>
            <a:off x="262873" y="480323"/>
            <a:ext cx="5358609" cy="830997"/>
          </a:xfrm>
          <a:prstGeom prst="rect">
            <a:avLst/>
          </a:prstGeom>
          <a:noFill/>
        </p:spPr>
        <p:txBody>
          <a:bodyPr wrap="square" rtlCol="0">
            <a:spAutoFit/>
          </a:bodyPr>
          <a:lstStyle/>
          <a:p>
            <a:r>
              <a:rPr kumimoji="1" lang="ja-JP" altLang="en-US" sz="2400" dirty="0"/>
              <a:t>最近観測された気温上昇は過去</a:t>
            </a:r>
            <a:r>
              <a:rPr kumimoji="1" lang="en-US" altLang="ja-JP" sz="2400" dirty="0"/>
              <a:t>2000</a:t>
            </a:r>
            <a:r>
              <a:rPr kumimoji="1" lang="ja-JP" altLang="en-US" sz="2400" dirty="0"/>
              <a:t>年間に見られたことのないスピードである。</a:t>
            </a:r>
          </a:p>
        </p:txBody>
      </p:sp>
      <p:sp>
        <p:nvSpPr>
          <p:cNvPr id="12" name="テキスト ボックス 11">
            <a:extLst>
              <a:ext uri="{FF2B5EF4-FFF2-40B4-BE49-F238E27FC236}">
                <a16:creationId xmlns:a16="http://schemas.microsoft.com/office/drawing/2014/main" id="{49DEEC9B-0A8E-48D9-92A1-B6C456D59107}"/>
              </a:ext>
            </a:extLst>
          </p:cNvPr>
          <p:cNvSpPr txBox="1"/>
          <p:nvPr/>
        </p:nvSpPr>
        <p:spPr>
          <a:xfrm>
            <a:off x="1257300" y="4260273"/>
            <a:ext cx="1735282" cy="646331"/>
          </a:xfrm>
          <a:prstGeom prst="rect">
            <a:avLst/>
          </a:prstGeom>
          <a:noFill/>
        </p:spPr>
        <p:txBody>
          <a:bodyPr wrap="square" rtlCol="0">
            <a:spAutoFit/>
          </a:bodyPr>
          <a:lstStyle/>
          <a:p>
            <a:r>
              <a:rPr kumimoji="1" lang="ja-JP" altLang="en-US" dirty="0"/>
              <a:t>気温の復元値＋不確実性</a:t>
            </a:r>
          </a:p>
        </p:txBody>
      </p:sp>
      <p:sp>
        <p:nvSpPr>
          <p:cNvPr id="15" name="テキスト ボックス 14">
            <a:extLst>
              <a:ext uri="{FF2B5EF4-FFF2-40B4-BE49-F238E27FC236}">
                <a16:creationId xmlns:a16="http://schemas.microsoft.com/office/drawing/2014/main" id="{17F8B38E-E76E-4AA7-9A00-A1A078DB87A6}"/>
              </a:ext>
            </a:extLst>
          </p:cNvPr>
          <p:cNvSpPr txBox="1"/>
          <p:nvPr/>
        </p:nvSpPr>
        <p:spPr>
          <a:xfrm>
            <a:off x="3252885" y="2660071"/>
            <a:ext cx="253537" cy="923330"/>
          </a:xfrm>
          <a:prstGeom prst="rect">
            <a:avLst/>
          </a:prstGeom>
          <a:noFill/>
        </p:spPr>
        <p:txBody>
          <a:bodyPr wrap="square" rtlCol="0">
            <a:spAutoFit/>
          </a:bodyPr>
          <a:lstStyle/>
          <a:p>
            <a:r>
              <a:rPr kumimoji="1" lang="ja-JP" altLang="en-US" dirty="0"/>
              <a:t>観測値</a:t>
            </a:r>
          </a:p>
        </p:txBody>
      </p:sp>
      <p:sp>
        <p:nvSpPr>
          <p:cNvPr id="16" name="テキスト ボックス 15">
            <a:extLst>
              <a:ext uri="{FF2B5EF4-FFF2-40B4-BE49-F238E27FC236}">
                <a16:creationId xmlns:a16="http://schemas.microsoft.com/office/drawing/2014/main" id="{9B0F52FF-F78B-4B95-B0EF-625D1DD46247}"/>
              </a:ext>
            </a:extLst>
          </p:cNvPr>
          <p:cNvSpPr txBox="1"/>
          <p:nvPr/>
        </p:nvSpPr>
        <p:spPr>
          <a:xfrm>
            <a:off x="6546272" y="1934169"/>
            <a:ext cx="1319645" cy="923330"/>
          </a:xfrm>
          <a:prstGeom prst="rect">
            <a:avLst/>
          </a:prstGeom>
          <a:noFill/>
        </p:spPr>
        <p:txBody>
          <a:bodyPr wrap="square" rtlCol="0">
            <a:spAutoFit/>
          </a:bodyPr>
          <a:lstStyle/>
          <a:p>
            <a:r>
              <a:rPr kumimoji="1" lang="en-US" altLang="ja-JP" dirty="0">
                <a:solidFill>
                  <a:srgbClr val="FF9933"/>
                </a:solidFill>
              </a:rPr>
              <a:t>CMIP6</a:t>
            </a:r>
            <a:endParaRPr kumimoji="1" lang="ja-JP" altLang="en-US" dirty="0">
              <a:solidFill>
                <a:srgbClr val="FF9933"/>
              </a:solidFill>
            </a:endParaRPr>
          </a:p>
          <a:p>
            <a:r>
              <a:rPr kumimoji="1" lang="ja-JP" altLang="en-US" dirty="0">
                <a:solidFill>
                  <a:srgbClr val="FF9933"/>
                </a:solidFill>
              </a:rPr>
              <a:t>モデル平均</a:t>
            </a:r>
            <a:endParaRPr kumimoji="1" lang="en-US" altLang="ja-JP" dirty="0">
              <a:solidFill>
                <a:srgbClr val="FF9933"/>
              </a:solidFill>
            </a:endParaRPr>
          </a:p>
          <a:p>
            <a:r>
              <a:rPr kumimoji="1" lang="en-US" altLang="ja-JP" dirty="0">
                <a:solidFill>
                  <a:srgbClr val="FF9933"/>
                </a:solidFill>
              </a:rPr>
              <a:t>(</a:t>
            </a:r>
            <a:r>
              <a:rPr kumimoji="1" lang="ja-JP" altLang="en-US" dirty="0">
                <a:solidFill>
                  <a:srgbClr val="FF9933"/>
                </a:solidFill>
              </a:rPr>
              <a:t>全強制</a:t>
            </a:r>
            <a:r>
              <a:rPr kumimoji="1" lang="en-US" altLang="ja-JP" dirty="0">
                <a:solidFill>
                  <a:srgbClr val="FF9933"/>
                </a:solidFill>
              </a:rPr>
              <a:t>)</a:t>
            </a:r>
            <a:endParaRPr kumimoji="1" lang="ja-JP" altLang="en-US" dirty="0">
              <a:solidFill>
                <a:srgbClr val="FF9933"/>
              </a:solidFill>
            </a:endParaRPr>
          </a:p>
        </p:txBody>
      </p:sp>
      <p:sp>
        <p:nvSpPr>
          <p:cNvPr id="17" name="テキスト ボックス 16">
            <a:extLst>
              <a:ext uri="{FF2B5EF4-FFF2-40B4-BE49-F238E27FC236}">
                <a16:creationId xmlns:a16="http://schemas.microsoft.com/office/drawing/2014/main" id="{E4332700-74E9-4832-906B-92A281B19362}"/>
              </a:ext>
            </a:extLst>
          </p:cNvPr>
          <p:cNvSpPr txBox="1"/>
          <p:nvPr/>
        </p:nvSpPr>
        <p:spPr>
          <a:xfrm>
            <a:off x="7800115" y="3489335"/>
            <a:ext cx="1319645" cy="1200329"/>
          </a:xfrm>
          <a:prstGeom prst="rect">
            <a:avLst/>
          </a:prstGeom>
          <a:solidFill>
            <a:schemeClr val="bg1"/>
          </a:solidFill>
        </p:spPr>
        <p:txBody>
          <a:bodyPr wrap="square" rtlCol="0">
            <a:spAutoFit/>
          </a:bodyPr>
          <a:lstStyle/>
          <a:p>
            <a:r>
              <a:rPr kumimoji="1" lang="en-US" altLang="ja-JP" dirty="0">
                <a:solidFill>
                  <a:srgbClr val="00B0F0"/>
                </a:solidFill>
              </a:rPr>
              <a:t>CMIP6</a:t>
            </a:r>
            <a:endParaRPr kumimoji="1" lang="ja-JP" altLang="en-US" dirty="0">
              <a:solidFill>
                <a:srgbClr val="00B0F0"/>
              </a:solidFill>
            </a:endParaRPr>
          </a:p>
          <a:p>
            <a:r>
              <a:rPr kumimoji="1" lang="ja-JP" altLang="en-US" dirty="0">
                <a:solidFill>
                  <a:srgbClr val="00B0F0"/>
                </a:solidFill>
              </a:rPr>
              <a:t>モデル平均</a:t>
            </a:r>
            <a:endParaRPr kumimoji="1" lang="en-US" altLang="ja-JP" dirty="0">
              <a:solidFill>
                <a:srgbClr val="00B0F0"/>
              </a:solidFill>
            </a:endParaRPr>
          </a:p>
          <a:p>
            <a:r>
              <a:rPr kumimoji="1" lang="en-US" altLang="ja-JP" dirty="0">
                <a:solidFill>
                  <a:srgbClr val="00B0F0"/>
                </a:solidFill>
              </a:rPr>
              <a:t>(</a:t>
            </a:r>
            <a:r>
              <a:rPr kumimoji="1" lang="ja-JP" altLang="en-US" dirty="0">
                <a:solidFill>
                  <a:srgbClr val="00B0F0"/>
                </a:solidFill>
              </a:rPr>
              <a:t>自然強制のみ</a:t>
            </a:r>
            <a:r>
              <a:rPr kumimoji="1" lang="en-US" altLang="ja-JP" dirty="0">
                <a:solidFill>
                  <a:srgbClr val="00B0F0"/>
                </a:solidFill>
              </a:rPr>
              <a:t>)</a:t>
            </a:r>
            <a:endParaRPr kumimoji="1" lang="ja-JP" altLang="en-US" dirty="0">
              <a:solidFill>
                <a:srgbClr val="00B0F0"/>
              </a:solidFill>
            </a:endParaRPr>
          </a:p>
        </p:txBody>
      </p:sp>
      <p:sp>
        <p:nvSpPr>
          <p:cNvPr id="18" name="矢印: 上 17">
            <a:extLst>
              <a:ext uri="{FF2B5EF4-FFF2-40B4-BE49-F238E27FC236}">
                <a16:creationId xmlns:a16="http://schemas.microsoft.com/office/drawing/2014/main" id="{8E273365-1121-4AD5-BF50-08A35DC1D5D0}"/>
              </a:ext>
            </a:extLst>
          </p:cNvPr>
          <p:cNvSpPr/>
          <p:nvPr/>
        </p:nvSpPr>
        <p:spPr>
          <a:xfrm>
            <a:off x="5621482" y="5079770"/>
            <a:ext cx="484632" cy="365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2C71495B-28F5-4FC3-BFBF-BDC4FDF5E420}"/>
              </a:ext>
            </a:extLst>
          </p:cNvPr>
          <p:cNvSpPr txBox="1"/>
          <p:nvPr/>
        </p:nvSpPr>
        <p:spPr>
          <a:xfrm>
            <a:off x="2686050" y="5463551"/>
            <a:ext cx="5637067" cy="1200329"/>
          </a:xfrm>
          <a:prstGeom prst="rect">
            <a:avLst/>
          </a:prstGeom>
          <a:noFill/>
        </p:spPr>
        <p:txBody>
          <a:bodyPr wrap="square" rtlCol="0">
            <a:spAutoFit/>
          </a:bodyPr>
          <a:lstStyle/>
          <a:p>
            <a:r>
              <a:rPr kumimoji="1" lang="en-US" altLang="ja-JP" sz="2400" dirty="0"/>
              <a:t>CMIP6</a:t>
            </a:r>
            <a:r>
              <a:rPr kumimoji="1" lang="ja-JP" altLang="en-US" sz="2400" dirty="0"/>
              <a:t>のどのモデルによるシミュレーションも全強制の下限が自然強制のみの上限を上回っている。</a:t>
            </a:r>
          </a:p>
        </p:txBody>
      </p:sp>
      <p:sp>
        <p:nvSpPr>
          <p:cNvPr id="20" name="動作設定ボタン: 進む/次へ 19">
            <a:hlinkClick r:id="rId3" action="ppaction://hlinksldjump" highlightClick="1"/>
            <a:extLst>
              <a:ext uri="{FF2B5EF4-FFF2-40B4-BE49-F238E27FC236}">
                <a16:creationId xmlns:a16="http://schemas.microsoft.com/office/drawing/2014/main" id="{C99B7D22-6BD8-4DF7-A7D1-C9FA94010970}"/>
              </a:ext>
            </a:extLst>
          </p:cNvPr>
          <p:cNvSpPr/>
          <p:nvPr/>
        </p:nvSpPr>
        <p:spPr>
          <a:xfrm>
            <a:off x="446809" y="5208171"/>
            <a:ext cx="405247" cy="39485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709EBB55-B5E9-4591-8779-875F8215CBD6}"/>
              </a:ext>
            </a:extLst>
          </p:cNvPr>
          <p:cNvSpPr txBox="1"/>
          <p:nvPr/>
        </p:nvSpPr>
        <p:spPr>
          <a:xfrm>
            <a:off x="6911870" y="1394448"/>
            <a:ext cx="1298864" cy="369332"/>
          </a:xfrm>
          <a:prstGeom prst="rect">
            <a:avLst/>
          </a:prstGeom>
          <a:noFill/>
        </p:spPr>
        <p:txBody>
          <a:bodyPr wrap="square" rtlCol="0">
            <a:spAutoFit/>
          </a:bodyPr>
          <a:lstStyle/>
          <a:p>
            <a:r>
              <a:rPr kumimoji="1" lang="en-US" altLang="ja-JP" dirty="0"/>
              <a:t>Fig. SPM.1</a:t>
            </a:r>
            <a:endParaRPr kumimoji="1" lang="ja-JP" altLang="en-US" dirty="0"/>
          </a:p>
        </p:txBody>
      </p:sp>
      <p:sp>
        <p:nvSpPr>
          <p:cNvPr id="2" name="テキスト ボックス 1">
            <a:extLst>
              <a:ext uri="{FF2B5EF4-FFF2-40B4-BE49-F238E27FC236}">
                <a16:creationId xmlns:a16="http://schemas.microsoft.com/office/drawing/2014/main" id="{0DAE29DE-331C-4A73-A9AE-2A7B794273AF}"/>
              </a:ext>
            </a:extLst>
          </p:cNvPr>
          <p:cNvSpPr txBox="1"/>
          <p:nvPr/>
        </p:nvSpPr>
        <p:spPr>
          <a:xfrm>
            <a:off x="6032101" y="489900"/>
            <a:ext cx="2178633" cy="830997"/>
          </a:xfrm>
          <a:prstGeom prst="rect">
            <a:avLst/>
          </a:prstGeom>
          <a:noFill/>
        </p:spPr>
        <p:txBody>
          <a:bodyPr wrap="square" rtlCol="0">
            <a:spAutoFit/>
          </a:bodyPr>
          <a:lstStyle/>
          <a:p>
            <a:r>
              <a:rPr kumimoji="1" lang="ja-JP" altLang="en-US" sz="2400" dirty="0"/>
              <a:t>自然変動ではあり得ない。</a:t>
            </a:r>
          </a:p>
        </p:txBody>
      </p:sp>
    </p:spTree>
    <p:extLst>
      <p:ext uri="{BB962C8B-B14F-4D97-AF65-F5344CB8AC3E}">
        <p14:creationId xmlns:p14="http://schemas.microsoft.com/office/powerpoint/2010/main" val="1912100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28</a:t>
            </a:fld>
            <a:endParaRPr lang="ja-JP" altLang="en-US" dirty="0">
              <a:solidFill>
                <a:prstClr val="black">
                  <a:tint val="75000"/>
                </a:prstClr>
              </a:solidFill>
            </a:endParaRPr>
          </a:p>
        </p:txBody>
      </p:sp>
      <p:pic>
        <p:nvPicPr>
          <p:cNvPr id="3" name="図 2">
            <a:extLst>
              <a:ext uri="{FF2B5EF4-FFF2-40B4-BE49-F238E27FC236}">
                <a16:creationId xmlns:a16="http://schemas.microsoft.com/office/drawing/2014/main" id="{40963D6F-B04F-453A-9D04-8B87ECC177B4}"/>
              </a:ext>
            </a:extLst>
          </p:cNvPr>
          <p:cNvPicPr>
            <a:picLocks noChangeAspect="1"/>
          </p:cNvPicPr>
          <p:nvPr/>
        </p:nvPicPr>
        <p:blipFill>
          <a:blip r:embed="rId2"/>
          <a:stretch>
            <a:fillRect/>
          </a:stretch>
        </p:blipFill>
        <p:spPr>
          <a:xfrm>
            <a:off x="3252614" y="2194860"/>
            <a:ext cx="4114286" cy="3361905"/>
          </a:xfrm>
          <a:prstGeom prst="rect">
            <a:avLst/>
          </a:prstGeom>
        </p:spPr>
      </p:pic>
      <p:sp>
        <p:nvSpPr>
          <p:cNvPr id="5" name="テキスト ボックス 4">
            <a:extLst>
              <a:ext uri="{FF2B5EF4-FFF2-40B4-BE49-F238E27FC236}">
                <a16:creationId xmlns:a16="http://schemas.microsoft.com/office/drawing/2014/main" id="{05F5BCA8-B989-4E1B-B303-0E811687496C}"/>
              </a:ext>
            </a:extLst>
          </p:cNvPr>
          <p:cNvSpPr txBox="1"/>
          <p:nvPr/>
        </p:nvSpPr>
        <p:spPr>
          <a:xfrm>
            <a:off x="176646" y="2047009"/>
            <a:ext cx="2774372" cy="2677656"/>
          </a:xfrm>
          <a:prstGeom prst="rect">
            <a:avLst/>
          </a:prstGeom>
          <a:noFill/>
        </p:spPr>
        <p:txBody>
          <a:bodyPr wrap="square" rtlCol="0">
            <a:spAutoFit/>
          </a:bodyPr>
          <a:lstStyle/>
          <a:p>
            <a:r>
              <a:rPr kumimoji="1" lang="en-US" altLang="ja-JP" sz="2400" dirty="0"/>
              <a:t>2010-2019</a:t>
            </a:r>
            <a:r>
              <a:rPr kumimoji="1" lang="ja-JP" altLang="en-US" sz="2400" dirty="0"/>
              <a:t>年平均の全球平均地表面温度は</a:t>
            </a:r>
            <a:r>
              <a:rPr kumimoji="1" lang="en-US" altLang="ja-JP" sz="2400" dirty="0"/>
              <a:t>1850-1900</a:t>
            </a:r>
            <a:r>
              <a:rPr kumimoji="1" lang="ja-JP" altLang="en-US" sz="2400" dirty="0"/>
              <a:t>年平均に比べ，</a:t>
            </a:r>
            <a:r>
              <a:rPr kumimoji="1" lang="ja-JP" altLang="en-US" sz="2400" b="1" dirty="0">
                <a:solidFill>
                  <a:srgbClr val="FF0000"/>
                </a:solidFill>
              </a:rPr>
              <a:t>＋</a:t>
            </a:r>
            <a:r>
              <a:rPr kumimoji="1" lang="en-US" altLang="ja-JP" sz="2400" b="1" dirty="0">
                <a:solidFill>
                  <a:srgbClr val="FF0000"/>
                </a:solidFill>
              </a:rPr>
              <a:t>1.06</a:t>
            </a:r>
            <a:r>
              <a:rPr kumimoji="1" lang="ja-JP" altLang="en-US" sz="2400" b="1" dirty="0">
                <a:solidFill>
                  <a:srgbClr val="FF0000"/>
                </a:solidFill>
              </a:rPr>
              <a:t>℃</a:t>
            </a:r>
          </a:p>
          <a:p>
            <a:r>
              <a:rPr kumimoji="1" lang="en-US" altLang="ja-JP" sz="2400" dirty="0"/>
              <a:t>[0.88</a:t>
            </a:r>
            <a:r>
              <a:rPr kumimoji="1" lang="ja-JP" altLang="en-US" sz="2400" dirty="0"/>
              <a:t>－</a:t>
            </a:r>
            <a:r>
              <a:rPr kumimoji="1" lang="en-US" altLang="ja-JP" sz="2400" dirty="0"/>
              <a:t>1.21</a:t>
            </a:r>
            <a:r>
              <a:rPr kumimoji="1" lang="ja-JP" altLang="en-US" sz="2400" dirty="0"/>
              <a:t>℃</a:t>
            </a:r>
            <a:r>
              <a:rPr kumimoji="1" lang="en-US" altLang="ja-JP" sz="2400" dirty="0"/>
              <a:t>]</a:t>
            </a:r>
          </a:p>
          <a:p>
            <a:r>
              <a:rPr kumimoji="1" lang="en-US" altLang="ja-JP" sz="2400" dirty="0"/>
              <a:t>([ ]</a:t>
            </a:r>
            <a:r>
              <a:rPr kumimoji="1" lang="ja-JP" altLang="en-US" sz="2400" dirty="0"/>
              <a:t>内は</a:t>
            </a:r>
            <a:r>
              <a:rPr kumimoji="1" lang="en-US" altLang="ja-JP" sz="2400" dirty="0"/>
              <a:t>very likely  </a:t>
            </a:r>
          </a:p>
          <a:p>
            <a:r>
              <a:rPr lang="en-US" altLang="ja-JP" sz="2400" dirty="0"/>
              <a:t> </a:t>
            </a:r>
            <a:r>
              <a:rPr kumimoji="1" lang="ja-JP" altLang="en-US" sz="2400" dirty="0"/>
              <a:t>範囲</a:t>
            </a:r>
            <a:r>
              <a:rPr kumimoji="1" lang="en-US" altLang="ja-JP" sz="2400" dirty="0"/>
              <a:t>)</a:t>
            </a:r>
            <a:endParaRPr kumimoji="1" lang="ja-JP" altLang="en-US" sz="2400" dirty="0"/>
          </a:p>
        </p:txBody>
      </p:sp>
      <p:sp>
        <p:nvSpPr>
          <p:cNvPr id="6" name="テキスト ボックス 5">
            <a:extLst>
              <a:ext uri="{FF2B5EF4-FFF2-40B4-BE49-F238E27FC236}">
                <a16:creationId xmlns:a16="http://schemas.microsoft.com/office/drawing/2014/main" id="{DE9AB2C2-3CA5-4E54-A47B-CE9C2BD0BAB3}"/>
              </a:ext>
            </a:extLst>
          </p:cNvPr>
          <p:cNvSpPr txBox="1"/>
          <p:nvPr/>
        </p:nvSpPr>
        <p:spPr>
          <a:xfrm>
            <a:off x="3977122" y="179019"/>
            <a:ext cx="5146098" cy="1938992"/>
          </a:xfrm>
          <a:prstGeom prst="rect">
            <a:avLst/>
          </a:prstGeom>
          <a:noFill/>
        </p:spPr>
        <p:txBody>
          <a:bodyPr wrap="square" rtlCol="0">
            <a:spAutoFit/>
          </a:bodyPr>
          <a:lstStyle/>
          <a:p>
            <a:r>
              <a:rPr kumimoji="1" lang="ja-JP" altLang="en-US" sz="2400" dirty="0"/>
              <a:t>温室効果ガスは</a:t>
            </a:r>
            <a:r>
              <a:rPr kumimoji="1" lang="en-US" altLang="ja-JP" sz="2400" dirty="0"/>
              <a:t>1.5</a:t>
            </a:r>
            <a:r>
              <a:rPr kumimoji="1" lang="ja-JP" altLang="en-US" sz="2400" dirty="0"/>
              <a:t>℃</a:t>
            </a:r>
            <a:r>
              <a:rPr kumimoji="1" lang="en-US" altLang="ja-JP" sz="2400" dirty="0"/>
              <a:t>[1.0</a:t>
            </a:r>
            <a:r>
              <a:rPr kumimoji="1" lang="ja-JP" altLang="en-US" sz="2400" dirty="0"/>
              <a:t>－</a:t>
            </a:r>
            <a:r>
              <a:rPr kumimoji="1" lang="en-US" altLang="ja-JP" sz="2400" dirty="0"/>
              <a:t>2.0</a:t>
            </a:r>
            <a:r>
              <a:rPr kumimoji="1" lang="ja-JP" altLang="en-US" sz="2400" dirty="0"/>
              <a:t>℃</a:t>
            </a:r>
            <a:r>
              <a:rPr kumimoji="1" lang="en-US" altLang="ja-JP" sz="2400" dirty="0"/>
              <a:t>]</a:t>
            </a:r>
            <a:r>
              <a:rPr kumimoji="1" lang="ja-JP" altLang="en-US" sz="2400" dirty="0"/>
              <a:t>，</a:t>
            </a:r>
            <a:endParaRPr kumimoji="1" lang="en-US" altLang="ja-JP" sz="2400" dirty="0"/>
          </a:p>
          <a:p>
            <a:r>
              <a:rPr kumimoji="1" lang="ja-JP" altLang="en-US" sz="2400" dirty="0"/>
              <a:t>エアロゾル等は</a:t>
            </a:r>
            <a:r>
              <a:rPr kumimoji="1" lang="en-US" altLang="ja-JP" sz="2400" dirty="0"/>
              <a:t>0.4</a:t>
            </a:r>
            <a:r>
              <a:rPr kumimoji="1" lang="ja-JP" altLang="en-US" sz="2400" dirty="0"/>
              <a:t>℃</a:t>
            </a:r>
            <a:r>
              <a:rPr kumimoji="1" lang="en-US" altLang="ja-JP" sz="2400" dirty="0"/>
              <a:t>[-0.8</a:t>
            </a:r>
            <a:r>
              <a:rPr kumimoji="1" lang="ja-JP" altLang="en-US" sz="2400" dirty="0"/>
              <a:t>－</a:t>
            </a:r>
            <a:r>
              <a:rPr kumimoji="1" lang="en-US" altLang="ja-JP" sz="2400" dirty="0"/>
              <a:t>0.0</a:t>
            </a:r>
            <a:r>
              <a:rPr kumimoji="1" lang="ja-JP" altLang="en-US" sz="2400" dirty="0"/>
              <a:t>℃</a:t>
            </a:r>
            <a:r>
              <a:rPr kumimoji="1" lang="en-US" altLang="ja-JP" sz="2400" dirty="0"/>
              <a:t>]</a:t>
            </a:r>
            <a:r>
              <a:rPr kumimoji="1" lang="ja-JP" altLang="en-US" sz="2400" dirty="0"/>
              <a:t>で，</a:t>
            </a:r>
          </a:p>
          <a:p>
            <a:r>
              <a:rPr kumimoji="1" lang="ja-JP" altLang="en-US" sz="2400" dirty="0"/>
              <a:t>正味の人間活動の寄与は</a:t>
            </a:r>
            <a:r>
              <a:rPr kumimoji="1" lang="ja-JP" altLang="en-US" sz="2400" b="1" dirty="0">
                <a:solidFill>
                  <a:srgbClr val="FF0000"/>
                </a:solidFill>
              </a:rPr>
              <a:t>＋</a:t>
            </a:r>
            <a:r>
              <a:rPr kumimoji="1" lang="en-US" altLang="ja-JP" sz="2400" b="1" dirty="0">
                <a:solidFill>
                  <a:srgbClr val="FF0000"/>
                </a:solidFill>
              </a:rPr>
              <a:t>1.07</a:t>
            </a:r>
            <a:r>
              <a:rPr kumimoji="1" lang="ja-JP" altLang="en-US" sz="2400" b="1" dirty="0">
                <a:solidFill>
                  <a:srgbClr val="FF0000"/>
                </a:solidFill>
              </a:rPr>
              <a:t>℃ </a:t>
            </a:r>
            <a:r>
              <a:rPr kumimoji="1" lang="en-US" altLang="ja-JP" sz="2400" dirty="0"/>
              <a:t>[0.8</a:t>
            </a:r>
            <a:r>
              <a:rPr kumimoji="1" lang="ja-JP" altLang="en-US" sz="2400" dirty="0"/>
              <a:t>－</a:t>
            </a:r>
            <a:r>
              <a:rPr kumimoji="1" lang="en-US" altLang="ja-JP" sz="2400" dirty="0"/>
              <a:t>1.30</a:t>
            </a:r>
            <a:r>
              <a:rPr kumimoji="1" lang="ja-JP" altLang="en-US" sz="2400" dirty="0"/>
              <a:t>℃</a:t>
            </a:r>
            <a:r>
              <a:rPr kumimoji="1" lang="en-US" altLang="ja-JP" sz="2400" dirty="0"/>
              <a:t>]</a:t>
            </a:r>
            <a:endParaRPr kumimoji="1" lang="ja-JP" altLang="en-US" sz="2400" dirty="0"/>
          </a:p>
          <a:p>
            <a:r>
              <a:rPr kumimoji="1" lang="en-US" altLang="ja-JP" sz="2400" dirty="0"/>
              <a:t>  ([ ]</a:t>
            </a:r>
            <a:r>
              <a:rPr kumimoji="1" lang="ja-JP" altLang="en-US" sz="2400" dirty="0"/>
              <a:t>内は</a:t>
            </a:r>
            <a:r>
              <a:rPr kumimoji="1" lang="en-US" altLang="ja-JP" sz="2400" dirty="0"/>
              <a:t>likely</a:t>
            </a:r>
            <a:r>
              <a:rPr kumimoji="1" lang="ja-JP" altLang="en-US" sz="2400" dirty="0"/>
              <a:t>範囲</a:t>
            </a:r>
            <a:r>
              <a:rPr kumimoji="1" lang="en-US" altLang="ja-JP" sz="2400" dirty="0"/>
              <a:t>)</a:t>
            </a:r>
            <a:endParaRPr kumimoji="1" lang="ja-JP" altLang="en-US" sz="2400" dirty="0"/>
          </a:p>
        </p:txBody>
      </p:sp>
      <p:sp>
        <p:nvSpPr>
          <p:cNvPr id="7" name="テキスト ボックス 6">
            <a:extLst>
              <a:ext uri="{FF2B5EF4-FFF2-40B4-BE49-F238E27FC236}">
                <a16:creationId xmlns:a16="http://schemas.microsoft.com/office/drawing/2014/main" id="{C5AB5F3E-1989-4C04-9479-F908EF1AD4F3}"/>
              </a:ext>
            </a:extLst>
          </p:cNvPr>
          <p:cNvSpPr txBox="1"/>
          <p:nvPr/>
        </p:nvSpPr>
        <p:spPr>
          <a:xfrm>
            <a:off x="3391463" y="2118011"/>
            <a:ext cx="882968" cy="369332"/>
          </a:xfrm>
          <a:prstGeom prst="rect">
            <a:avLst/>
          </a:prstGeom>
          <a:noFill/>
        </p:spPr>
        <p:txBody>
          <a:bodyPr wrap="square" rtlCol="0">
            <a:spAutoFit/>
          </a:bodyPr>
          <a:lstStyle/>
          <a:p>
            <a:r>
              <a:rPr kumimoji="1" lang="ja-JP" altLang="en-US" dirty="0"/>
              <a:t>観測値</a:t>
            </a:r>
          </a:p>
        </p:txBody>
      </p:sp>
      <p:sp>
        <p:nvSpPr>
          <p:cNvPr id="8" name="テキスト ボックス 7">
            <a:extLst>
              <a:ext uri="{FF2B5EF4-FFF2-40B4-BE49-F238E27FC236}">
                <a16:creationId xmlns:a16="http://schemas.microsoft.com/office/drawing/2014/main" id="{E45BFB6D-F2BA-4685-BB69-B8F5D9DF6A3B}"/>
              </a:ext>
            </a:extLst>
          </p:cNvPr>
          <p:cNvSpPr txBox="1"/>
          <p:nvPr/>
        </p:nvSpPr>
        <p:spPr>
          <a:xfrm>
            <a:off x="255293" y="250118"/>
            <a:ext cx="3429000" cy="1477328"/>
          </a:xfrm>
          <a:prstGeom prst="rect">
            <a:avLst/>
          </a:prstGeom>
          <a:noFill/>
        </p:spPr>
        <p:txBody>
          <a:bodyPr wrap="square" rtlCol="0">
            <a:spAutoFit/>
          </a:bodyPr>
          <a:lstStyle/>
          <a:p>
            <a:r>
              <a:rPr kumimoji="1" lang="ja-JP" altLang="en-US" sz="3000" dirty="0"/>
              <a:t>全球平均地表面温度の変化の</a:t>
            </a:r>
            <a:r>
              <a:rPr kumimoji="1" lang="ja-JP" altLang="en-US" sz="3000" dirty="0">
                <a:solidFill>
                  <a:srgbClr val="3333FF"/>
                </a:solidFill>
              </a:rPr>
              <a:t>検出</a:t>
            </a:r>
            <a:r>
              <a:rPr kumimoji="1" lang="ja-JP" altLang="en-US" sz="3000" dirty="0"/>
              <a:t>とその</a:t>
            </a:r>
            <a:r>
              <a:rPr kumimoji="1" lang="ja-JP" altLang="en-US" sz="3000" dirty="0">
                <a:solidFill>
                  <a:srgbClr val="3333FF"/>
                </a:solidFill>
              </a:rPr>
              <a:t>要因分析</a:t>
            </a:r>
            <a:r>
              <a:rPr kumimoji="1" lang="ja-JP" altLang="en-US" sz="3000" dirty="0"/>
              <a:t>結果</a:t>
            </a:r>
          </a:p>
        </p:txBody>
      </p:sp>
      <p:sp>
        <p:nvSpPr>
          <p:cNvPr id="9" name="テキスト ボックス 8">
            <a:extLst>
              <a:ext uri="{FF2B5EF4-FFF2-40B4-BE49-F238E27FC236}">
                <a16:creationId xmlns:a16="http://schemas.microsoft.com/office/drawing/2014/main" id="{A2C29A3C-5E73-464E-A36B-E92155215549}"/>
              </a:ext>
            </a:extLst>
          </p:cNvPr>
          <p:cNvSpPr txBox="1"/>
          <p:nvPr/>
        </p:nvSpPr>
        <p:spPr>
          <a:xfrm>
            <a:off x="5022743" y="4534883"/>
            <a:ext cx="706960" cy="523220"/>
          </a:xfrm>
          <a:prstGeom prst="rect">
            <a:avLst/>
          </a:prstGeom>
          <a:noFill/>
        </p:spPr>
        <p:txBody>
          <a:bodyPr wrap="square" rtlCol="0">
            <a:spAutoFit/>
          </a:bodyPr>
          <a:lstStyle/>
          <a:p>
            <a:r>
              <a:rPr kumimoji="1" lang="ja-JP" altLang="en-US" sz="1400" b="1" dirty="0"/>
              <a:t>人間活動</a:t>
            </a:r>
          </a:p>
        </p:txBody>
      </p:sp>
      <p:sp>
        <p:nvSpPr>
          <p:cNvPr id="11" name="テキスト ボックス 10">
            <a:extLst>
              <a:ext uri="{FF2B5EF4-FFF2-40B4-BE49-F238E27FC236}">
                <a16:creationId xmlns:a16="http://schemas.microsoft.com/office/drawing/2014/main" id="{9386557A-6E52-4099-9C21-F864B77E2FD7}"/>
              </a:ext>
            </a:extLst>
          </p:cNvPr>
          <p:cNvSpPr txBox="1"/>
          <p:nvPr/>
        </p:nvSpPr>
        <p:spPr>
          <a:xfrm>
            <a:off x="5726297" y="2665583"/>
            <a:ext cx="665018" cy="738664"/>
          </a:xfrm>
          <a:prstGeom prst="rect">
            <a:avLst/>
          </a:prstGeom>
          <a:noFill/>
        </p:spPr>
        <p:txBody>
          <a:bodyPr wrap="square" rtlCol="0">
            <a:spAutoFit/>
          </a:bodyPr>
          <a:lstStyle/>
          <a:p>
            <a:r>
              <a:rPr kumimoji="1" lang="ja-JP" altLang="en-US" sz="1400" b="1" dirty="0"/>
              <a:t>温室効果ガス</a:t>
            </a:r>
          </a:p>
        </p:txBody>
      </p:sp>
      <p:sp>
        <p:nvSpPr>
          <p:cNvPr id="12" name="テキスト ボックス 11">
            <a:extLst>
              <a:ext uri="{FF2B5EF4-FFF2-40B4-BE49-F238E27FC236}">
                <a16:creationId xmlns:a16="http://schemas.microsoft.com/office/drawing/2014/main" id="{1F67BDA9-9219-491C-A497-98942027BC2B}"/>
              </a:ext>
            </a:extLst>
          </p:cNvPr>
          <p:cNvSpPr txBox="1"/>
          <p:nvPr/>
        </p:nvSpPr>
        <p:spPr>
          <a:xfrm>
            <a:off x="5776217" y="3708299"/>
            <a:ext cx="565178" cy="738664"/>
          </a:xfrm>
          <a:prstGeom prst="rect">
            <a:avLst/>
          </a:prstGeom>
          <a:noFill/>
        </p:spPr>
        <p:txBody>
          <a:bodyPr wrap="square" rtlCol="0">
            <a:spAutoFit/>
          </a:bodyPr>
          <a:lstStyle/>
          <a:p>
            <a:r>
              <a:rPr kumimoji="1" lang="ja-JP" altLang="en-US" sz="1400" b="1" dirty="0"/>
              <a:t>エアロゾル等</a:t>
            </a:r>
          </a:p>
        </p:txBody>
      </p:sp>
      <p:sp>
        <p:nvSpPr>
          <p:cNvPr id="13" name="テキスト ボックス 12">
            <a:extLst>
              <a:ext uri="{FF2B5EF4-FFF2-40B4-BE49-F238E27FC236}">
                <a16:creationId xmlns:a16="http://schemas.microsoft.com/office/drawing/2014/main" id="{CEE45EF8-E54E-400C-AA0A-2375555791F1}"/>
              </a:ext>
            </a:extLst>
          </p:cNvPr>
          <p:cNvSpPr txBox="1"/>
          <p:nvPr/>
        </p:nvSpPr>
        <p:spPr>
          <a:xfrm>
            <a:off x="6087940" y="4685035"/>
            <a:ext cx="796031" cy="1077218"/>
          </a:xfrm>
          <a:prstGeom prst="rect">
            <a:avLst/>
          </a:prstGeom>
          <a:noFill/>
        </p:spPr>
        <p:txBody>
          <a:bodyPr wrap="square" rtlCol="0">
            <a:spAutoFit/>
          </a:bodyPr>
          <a:lstStyle/>
          <a:p>
            <a:r>
              <a:rPr kumimoji="1" lang="ja-JP" altLang="en-US" sz="1600" b="1" dirty="0"/>
              <a:t>太陽活動・火山噴火</a:t>
            </a:r>
          </a:p>
        </p:txBody>
      </p:sp>
      <p:sp>
        <p:nvSpPr>
          <p:cNvPr id="14" name="テキスト ボックス 13">
            <a:extLst>
              <a:ext uri="{FF2B5EF4-FFF2-40B4-BE49-F238E27FC236}">
                <a16:creationId xmlns:a16="http://schemas.microsoft.com/office/drawing/2014/main" id="{4E5F6A0E-3557-4740-980C-11B6386ABB8D}"/>
              </a:ext>
            </a:extLst>
          </p:cNvPr>
          <p:cNvSpPr txBox="1"/>
          <p:nvPr/>
        </p:nvSpPr>
        <p:spPr>
          <a:xfrm>
            <a:off x="6457950" y="3708299"/>
            <a:ext cx="665018" cy="584775"/>
          </a:xfrm>
          <a:prstGeom prst="rect">
            <a:avLst/>
          </a:prstGeom>
          <a:noFill/>
        </p:spPr>
        <p:txBody>
          <a:bodyPr wrap="square" rtlCol="0">
            <a:spAutoFit/>
          </a:bodyPr>
          <a:lstStyle/>
          <a:p>
            <a:r>
              <a:rPr kumimoji="1" lang="ja-JP" altLang="en-US" sz="1600" b="1" dirty="0"/>
              <a:t>内部変動</a:t>
            </a:r>
          </a:p>
        </p:txBody>
      </p:sp>
      <p:sp>
        <p:nvSpPr>
          <p:cNvPr id="15" name="テキスト ボックス 14">
            <a:extLst>
              <a:ext uri="{FF2B5EF4-FFF2-40B4-BE49-F238E27FC236}">
                <a16:creationId xmlns:a16="http://schemas.microsoft.com/office/drawing/2014/main" id="{20FE4905-92A7-44DF-A5C2-EE38F41223F7}"/>
              </a:ext>
            </a:extLst>
          </p:cNvPr>
          <p:cNvSpPr txBox="1"/>
          <p:nvPr/>
        </p:nvSpPr>
        <p:spPr>
          <a:xfrm>
            <a:off x="7304807" y="2660074"/>
            <a:ext cx="1631375" cy="1754326"/>
          </a:xfrm>
          <a:prstGeom prst="rect">
            <a:avLst/>
          </a:prstGeom>
          <a:noFill/>
        </p:spPr>
        <p:txBody>
          <a:bodyPr wrap="square" rtlCol="0">
            <a:spAutoFit/>
          </a:bodyPr>
          <a:lstStyle/>
          <a:p>
            <a:r>
              <a:rPr kumimoji="1" lang="ja-JP" altLang="en-US" dirty="0"/>
              <a:t>実際にはもっと細かく分割して，それぞれの寄与を見積もっている</a:t>
            </a:r>
            <a:r>
              <a:rPr kumimoji="1" lang="en-US" altLang="ja-JP" dirty="0"/>
              <a:t>(</a:t>
            </a:r>
            <a:r>
              <a:rPr kumimoji="1" lang="ja-JP" altLang="en-US" dirty="0"/>
              <a:t>飛行機雲の寄与など</a:t>
            </a:r>
            <a:r>
              <a:rPr kumimoji="1" lang="en-US" altLang="ja-JP" dirty="0"/>
              <a:t>)</a:t>
            </a:r>
            <a:endParaRPr kumimoji="1" lang="ja-JP" altLang="en-US" dirty="0"/>
          </a:p>
        </p:txBody>
      </p:sp>
      <p:sp>
        <p:nvSpPr>
          <p:cNvPr id="16" name="テキスト ボックス 15">
            <a:extLst>
              <a:ext uri="{FF2B5EF4-FFF2-40B4-BE49-F238E27FC236}">
                <a16:creationId xmlns:a16="http://schemas.microsoft.com/office/drawing/2014/main" id="{BE6AEFC6-7A0C-4E86-8E63-760EACDEA6EA}"/>
              </a:ext>
            </a:extLst>
          </p:cNvPr>
          <p:cNvSpPr txBox="1"/>
          <p:nvPr/>
        </p:nvSpPr>
        <p:spPr>
          <a:xfrm>
            <a:off x="893618" y="5887490"/>
            <a:ext cx="4882599" cy="584775"/>
          </a:xfrm>
          <a:prstGeom prst="rect">
            <a:avLst/>
          </a:prstGeom>
          <a:noFill/>
        </p:spPr>
        <p:txBody>
          <a:bodyPr wrap="square" rtlCol="0">
            <a:spAutoFit/>
          </a:bodyPr>
          <a:lstStyle/>
          <a:p>
            <a:r>
              <a:rPr kumimoji="1" lang="ja-JP" altLang="en-US" sz="3200" dirty="0">
                <a:solidFill>
                  <a:srgbClr val="FF0000"/>
                </a:solidFill>
              </a:rPr>
              <a:t>温暖化≒人間活動の寄与 </a:t>
            </a:r>
          </a:p>
        </p:txBody>
      </p:sp>
      <p:sp>
        <p:nvSpPr>
          <p:cNvPr id="17" name="テキスト ボックス 16">
            <a:extLst>
              <a:ext uri="{FF2B5EF4-FFF2-40B4-BE49-F238E27FC236}">
                <a16:creationId xmlns:a16="http://schemas.microsoft.com/office/drawing/2014/main" id="{339E02BA-2962-402B-AFCD-6845898CEB9A}"/>
              </a:ext>
            </a:extLst>
          </p:cNvPr>
          <p:cNvSpPr txBox="1"/>
          <p:nvPr/>
        </p:nvSpPr>
        <p:spPr>
          <a:xfrm>
            <a:off x="7284031" y="5279548"/>
            <a:ext cx="1298864" cy="369332"/>
          </a:xfrm>
          <a:prstGeom prst="rect">
            <a:avLst/>
          </a:prstGeom>
          <a:noFill/>
        </p:spPr>
        <p:txBody>
          <a:bodyPr wrap="square" rtlCol="0">
            <a:spAutoFit/>
          </a:bodyPr>
          <a:lstStyle/>
          <a:p>
            <a:r>
              <a:rPr kumimoji="1" lang="en-US" altLang="ja-JP" dirty="0"/>
              <a:t>Fig. SPM.2</a:t>
            </a:r>
            <a:endParaRPr kumimoji="1" lang="ja-JP" altLang="en-US" dirty="0"/>
          </a:p>
        </p:txBody>
      </p:sp>
      <p:sp>
        <p:nvSpPr>
          <p:cNvPr id="18" name="テキスト ボックス 17">
            <a:extLst>
              <a:ext uri="{FF2B5EF4-FFF2-40B4-BE49-F238E27FC236}">
                <a16:creationId xmlns:a16="http://schemas.microsoft.com/office/drawing/2014/main" id="{863C61CD-0C97-4F1A-8302-AB488CBBD6B7}"/>
              </a:ext>
            </a:extLst>
          </p:cNvPr>
          <p:cNvSpPr txBox="1"/>
          <p:nvPr/>
        </p:nvSpPr>
        <p:spPr>
          <a:xfrm>
            <a:off x="344315" y="4936439"/>
            <a:ext cx="2046109" cy="738664"/>
          </a:xfrm>
          <a:prstGeom prst="rect">
            <a:avLst/>
          </a:prstGeom>
          <a:noFill/>
        </p:spPr>
        <p:txBody>
          <a:bodyPr wrap="square">
            <a:spAutoFit/>
          </a:bodyPr>
          <a:lstStyle/>
          <a:p>
            <a:pPr algn="l"/>
            <a:r>
              <a:rPr lang="en-US" altLang="ja-JP" sz="1800" b="0" i="0" u="none" strike="noStrike" baseline="0" dirty="0">
                <a:latin typeface="Avenir-Book"/>
              </a:rPr>
              <a:t>2011-2020</a:t>
            </a:r>
            <a:r>
              <a:rPr lang="ja-JP" altLang="en-US" sz="1800" b="0" i="0" u="none" strike="noStrike" baseline="0" dirty="0">
                <a:latin typeface="HiraKakuProN-W3"/>
              </a:rPr>
              <a:t>年平均</a:t>
            </a:r>
          </a:p>
          <a:p>
            <a:pPr algn="l"/>
            <a:r>
              <a:rPr lang="ja-JP" altLang="en-US" sz="1800" b="0" i="0" u="none" strike="noStrike" baseline="0" dirty="0">
                <a:latin typeface="Avenir-Book"/>
              </a:rPr>
              <a:t>　　</a:t>
            </a:r>
            <a:r>
              <a:rPr lang="en-US" altLang="ja-JP" sz="1800" b="0" i="0" u="none" strike="noStrike" baseline="0" dirty="0">
                <a:latin typeface="Avenir-Book"/>
              </a:rPr>
              <a:t> </a:t>
            </a:r>
            <a:r>
              <a:rPr lang="en-US" altLang="ja-JP" sz="2400" b="0" i="0" u="none" strike="noStrike" baseline="0" dirty="0">
                <a:solidFill>
                  <a:srgbClr val="FF0000"/>
                </a:solidFill>
                <a:latin typeface="Avenir-Heavy"/>
              </a:rPr>
              <a:t>+1.09 </a:t>
            </a:r>
            <a:r>
              <a:rPr lang="ja-JP" altLang="en-US" sz="2400" b="0" i="0" u="none" strike="noStrike" baseline="0" dirty="0">
                <a:solidFill>
                  <a:srgbClr val="FF0000"/>
                </a:solidFill>
                <a:latin typeface="Avenir-Heavy"/>
              </a:rPr>
              <a:t>℃</a:t>
            </a:r>
            <a:endParaRPr lang="ja-JP" altLang="en-US" dirty="0">
              <a:solidFill>
                <a:srgbClr val="FF0000"/>
              </a:solidFill>
            </a:endParaRPr>
          </a:p>
        </p:txBody>
      </p:sp>
      <p:sp>
        <p:nvSpPr>
          <p:cNvPr id="22" name="テキスト ボックス 21">
            <a:extLst>
              <a:ext uri="{FF2B5EF4-FFF2-40B4-BE49-F238E27FC236}">
                <a16:creationId xmlns:a16="http://schemas.microsoft.com/office/drawing/2014/main" id="{74405EA6-1A18-4920-B4C8-734412BDE8DC}"/>
              </a:ext>
            </a:extLst>
          </p:cNvPr>
          <p:cNvSpPr txBox="1"/>
          <p:nvPr/>
        </p:nvSpPr>
        <p:spPr>
          <a:xfrm>
            <a:off x="4957027" y="2083373"/>
            <a:ext cx="1308691" cy="369332"/>
          </a:xfrm>
          <a:prstGeom prst="rect">
            <a:avLst/>
          </a:prstGeom>
          <a:solidFill>
            <a:schemeClr val="bg1"/>
          </a:solidFill>
        </p:spPr>
        <p:txBody>
          <a:bodyPr wrap="square" rtlCol="0">
            <a:spAutoFit/>
          </a:bodyPr>
          <a:lstStyle/>
          <a:p>
            <a:r>
              <a:rPr kumimoji="1" lang="ja-JP" altLang="en-US" dirty="0"/>
              <a:t>要因分析</a:t>
            </a:r>
          </a:p>
        </p:txBody>
      </p:sp>
      <p:cxnSp>
        <p:nvCxnSpPr>
          <p:cNvPr id="10" name="直線矢印コネクタ 9">
            <a:extLst>
              <a:ext uri="{FF2B5EF4-FFF2-40B4-BE49-F238E27FC236}">
                <a16:creationId xmlns:a16="http://schemas.microsoft.com/office/drawing/2014/main" id="{9844627F-777C-40F2-918F-7BA044F931DE}"/>
              </a:ext>
            </a:extLst>
          </p:cNvPr>
          <p:cNvCxnSpPr>
            <a:cxnSpLocks/>
          </p:cNvCxnSpPr>
          <p:nvPr/>
        </p:nvCxnSpPr>
        <p:spPr>
          <a:xfrm>
            <a:off x="3832947" y="3561133"/>
            <a:ext cx="0" cy="909726"/>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7771763A-ABE3-4FA6-B59E-9361A650CF77}"/>
              </a:ext>
            </a:extLst>
          </p:cNvPr>
          <p:cNvSpPr txBox="1"/>
          <p:nvPr/>
        </p:nvSpPr>
        <p:spPr>
          <a:xfrm>
            <a:off x="2951017" y="4534883"/>
            <a:ext cx="1400645" cy="646331"/>
          </a:xfrm>
          <a:prstGeom prst="rect">
            <a:avLst/>
          </a:prstGeom>
          <a:noFill/>
        </p:spPr>
        <p:txBody>
          <a:bodyPr wrap="square" rtlCol="0">
            <a:spAutoFit/>
          </a:bodyPr>
          <a:lstStyle/>
          <a:p>
            <a:r>
              <a:rPr kumimoji="1" lang="ja-JP" altLang="en-US" dirty="0"/>
              <a:t>下限が</a:t>
            </a:r>
            <a:r>
              <a:rPr kumimoji="1" lang="en-US" altLang="ja-JP" dirty="0"/>
              <a:t>0</a:t>
            </a:r>
            <a:r>
              <a:rPr kumimoji="1" lang="ja-JP" altLang="en-US" dirty="0"/>
              <a:t>より大きいこと</a:t>
            </a:r>
          </a:p>
        </p:txBody>
      </p:sp>
    </p:spTree>
    <p:extLst>
      <p:ext uri="{BB962C8B-B14F-4D97-AF65-F5344CB8AC3E}">
        <p14:creationId xmlns:p14="http://schemas.microsoft.com/office/powerpoint/2010/main" val="1103359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29</a:t>
            </a:fld>
            <a:endParaRPr lang="ja-JP" altLang="en-US" dirty="0">
              <a:solidFill>
                <a:prstClr val="black">
                  <a:tint val="75000"/>
                </a:prstClr>
              </a:solidFill>
            </a:endParaRPr>
          </a:p>
        </p:txBody>
      </p:sp>
      <p:sp>
        <p:nvSpPr>
          <p:cNvPr id="5" name="テキスト ボックス 4">
            <a:extLst>
              <a:ext uri="{FF2B5EF4-FFF2-40B4-BE49-F238E27FC236}">
                <a16:creationId xmlns:a16="http://schemas.microsoft.com/office/drawing/2014/main" id="{1272F309-8014-48FC-85D8-E6C1AC25F633}"/>
              </a:ext>
            </a:extLst>
          </p:cNvPr>
          <p:cNvSpPr txBox="1"/>
          <p:nvPr/>
        </p:nvSpPr>
        <p:spPr>
          <a:xfrm>
            <a:off x="592279" y="376582"/>
            <a:ext cx="7990609" cy="2677656"/>
          </a:xfrm>
          <a:prstGeom prst="rect">
            <a:avLst/>
          </a:prstGeom>
          <a:noFill/>
        </p:spPr>
        <p:txBody>
          <a:bodyPr wrap="square">
            <a:spAutoFit/>
          </a:bodyPr>
          <a:lstStyle/>
          <a:p>
            <a:pPr marL="127000" indent="-127000" algn="l"/>
            <a:r>
              <a:rPr lang="en-US" altLang="ja-JP" sz="2800" b="1" kern="0" dirty="0">
                <a:solidFill>
                  <a:srgbClr val="5497E0"/>
                </a:solidFill>
                <a:effectLst/>
                <a:latin typeface="SegoeUI-Bold"/>
                <a:ea typeface="游明朝" panose="02020400000000000000" pitchFamily="18" charset="-128"/>
                <a:cs typeface="SegoeUI-Bold"/>
              </a:rPr>
              <a:t>A.2 </a:t>
            </a:r>
            <a:r>
              <a:rPr lang="ja-JP" altLang="ja-JP" sz="2800" b="1" kern="0" dirty="0">
                <a:solidFill>
                  <a:srgbClr val="5497E0"/>
                </a:solidFill>
                <a:effectLst/>
                <a:latin typeface="游明朝" panose="02020400000000000000" pitchFamily="18" charset="-128"/>
                <a:ea typeface="YuGothic-Bold"/>
                <a:cs typeface="YuGothic-Bold"/>
              </a:rPr>
              <a:t>気候システム全般にわ</a:t>
            </a:r>
            <a:endParaRPr lang="ja-JP" altLang="en-US" sz="2800" b="1" kern="0" dirty="0">
              <a:solidFill>
                <a:srgbClr val="5497E0"/>
              </a:solidFill>
              <a:effectLst/>
              <a:latin typeface="游明朝" panose="02020400000000000000" pitchFamily="18" charset="-128"/>
              <a:ea typeface="YuGothic-Bold"/>
              <a:cs typeface="YuGothic-Bold"/>
            </a:endParaRPr>
          </a:p>
          <a:p>
            <a:pPr marL="127000" indent="-127000" algn="l"/>
            <a:r>
              <a:rPr lang="ja-JP" altLang="en-US" sz="2800" b="1" kern="0" dirty="0">
                <a:solidFill>
                  <a:srgbClr val="5497E0"/>
                </a:solidFill>
                <a:latin typeface="游明朝" panose="02020400000000000000" pitchFamily="18" charset="-128"/>
                <a:ea typeface="YuGothic-Bold"/>
                <a:cs typeface="YuGothic-Bold"/>
              </a:rPr>
              <a:t> </a:t>
            </a:r>
            <a:r>
              <a:rPr lang="ja-JP" altLang="ja-JP" sz="2800" b="1" kern="0" dirty="0">
                <a:solidFill>
                  <a:srgbClr val="5497E0"/>
                </a:solidFill>
                <a:effectLst/>
                <a:latin typeface="游明朝" panose="02020400000000000000" pitchFamily="18" charset="-128"/>
                <a:ea typeface="YuGothic-Bold"/>
                <a:cs typeface="YuGothic-Bold"/>
              </a:rPr>
              <a:t>たる最近の変化の規模と、</a:t>
            </a:r>
            <a:endParaRPr lang="en-US" altLang="ja-JP" sz="2800" b="1" kern="0" dirty="0">
              <a:solidFill>
                <a:srgbClr val="5497E0"/>
              </a:solidFill>
              <a:effectLst/>
              <a:latin typeface="游明朝" panose="02020400000000000000" pitchFamily="18" charset="-128"/>
              <a:ea typeface="YuGothic-Bold"/>
              <a:cs typeface="YuGothic-Bold"/>
            </a:endParaRPr>
          </a:p>
          <a:p>
            <a:pPr marL="127000" indent="-127000" algn="l"/>
            <a:r>
              <a:rPr lang="en-US" altLang="ja-JP" sz="2800" b="1" kern="0" dirty="0">
                <a:solidFill>
                  <a:srgbClr val="5497E0"/>
                </a:solidFill>
                <a:latin typeface="游明朝" panose="02020400000000000000" pitchFamily="18" charset="-128"/>
                <a:ea typeface="YuGothic-Bold"/>
                <a:cs typeface="YuGothic-Bold"/>
              </a:rPr>
              <a:t> </a:t>
            </a:r>
            <a:r>
              <a:rPr lang="ja-JP" altLang="ja-JP" sz="2800" b="1" kern="0" dirty="0">
                <a:solidFill>
                  <a:srgbClr val="5497E0"/>
                </a:solidFill>
                <a:effectLst/>
                <a:latin typeface="游明朝" panose="02020400000000000000" pitchFamily="18" charset="-128"/>
                <a:ea typeface="YuGothic-Bold"/>
                <a:cs typeface="YuGothic-Bold"/>
              </a:rPr>
              <a:t>気候システムの側面の現在</a:t>
            </a:r>
            <a:endParaRPr lang="en-US" altLang="ja-JP" sz="2800" b="1" kern="0" dirty="0">
              <a:solidFill>
                <a:srgbClr val="5497E0"/>
              </a:solidFill>
              <a:effectLst/>
              <a:latin typeface="游明朝" panose="02020400000000000000" pitchFamily="18" charset="-128"/>
              <a:ea typeface="YuGothic-Bold"/>
              <a:cs typeface="YuGothic-Bold"/>
            </a:endParaRPr>
          </a:p>
          <a:p>
            <a:pPr marL="127000" indent="-127000" algn="l"/>
            <a:r>
              <a:rPr lang="en-US" altLang="ja-JP" sz="2800" b="1" kern="0" dirty="0">
                <a:solidFill>
                  <a:srgbClr val="5497E0"/>
                </a:solidFill>
                <a:latin typeface="游明朝" panose="02020400000000000000" pitchFamily="18" charset="-128"/>
                <a:ea typeface="YuGothic-Bold"/>
                <a:cs typeface="YuGothic-Bold"/>
              </a:rPr>
              <a:t> </a:t>
            </a:r>
            <a:r>
              <a:rPr lang="ja-JP" altLang="ja-JP" sz="2800" b="1" kern="0" dirty="0">
                <a:solidFill>
                  <a:srgbClr val="5497E0"/>
                </a:solidFill>
                <a:effectLst/>
                <a:latin typeface="游明朝" panose="02020400000000000000" pitchFamily="18" charset="-128"/>
                <a:ea typeface="YuGothic-Bold"/>
                <a:cs typeface="YuGothic-Bold"/>
              </a:rPr>
              <a:t>の状態は、</a:t>
            </a:r>
            <a:r>
              <a:rPr lang="ja-JP" altLang="ja-JP" sz="2800" b="1" kern="0" dirty="0">
                <a:solidFill>
                  <a:srgbClr val="FF0000"/>
                </a:solidFill>
                <a:effectLst/>
                <a:latin typeface="游明朝" panose="02020400000000000000" pitchFamily="18" charset="-128"/>
                <a:ea typeface="YuGothic-Bold"/>
                <a:cs typeface="YuGothic-Bold"/>
              </a:rPr>
              <a:t>何世紀も何千年</a:t>
            </a:r>
            <a:endParaRPr lang="en-US" altLang="ja-JP" sz="2800" b="1" kern="0" dirty="0">
              <a:solidFill>
                <a:srgbClr val="FF0000"/>
              </a:solidFill>
              <a:effectLst/>
              <a:latin typeface="游明朝" panose="02020400000000000000" pitchFamily="18" charset="-128"/>
              <a:ea typeface="YuGothic-Bold"/>
              <a:cs typeface="YuGothic-Bold"/>
            </a:endParaRPr>
          </a:p>
          <a:p>
            <a:pPr marL="127000" indent="-127000" algn="l"/>
            <a:r>
              <a:rPr lang="en-US" altLang="ja-JP" sz="2800" b="1" kern="0" dirty="0">
                <a:solidFill>
                  <a:srgbClr val="FF0000"/>
                </a:solidFill>
                <a:latin typeface="游明朝" panose="02020400000000000000" pitchFamily="18" charset="-128"/>
                <a:ea typeface="YuGothic-Bold"/>
                <a:cs typeface="YuGothic-Bold"/>
              </a:rPr>
              <a:t> </a:t>
            </a:r>
            <a:r>
              <a:rPr lang="ja-JP" altLang="ja-JP" sz="2800" b="1" kern="0" dirty="0">
                <a:solidFill>
                  <a:srgbClr val="FF0000"/>
                </a:solidFill>
                <a:effectLst/>
                <a:latin typeface="游明朝" panose="02020400000000000000" pitchFamily="18" charset="-128"/>
                <a:ea typeface="YuGothic-Bold"/>
                <a:cs typeface="YuGothic-Bold"/>
              </a:rPr>
              <a:t>もの間、前例のなかったも</a:t>
            </a:r>
            <a:endParaRPr lang="en-US" altLang="ja-JP" sz="2800" b="1" kern="0" dirty="0">
              <a:solidFill>
                <a:srgbClr val="FF0000"/>
              </a:solidFill>
              <a:effectLst/>
              <a:latin typeface="游明朝" panose="02020400000000000000" pitchFamily="18" charset="-128"/>
              <a:ea typeface="YuGothic-Bold"/>
              <a:cs typeface="YuGothic-Bold"/>
            </a:endParaRPr>
          </a:p>
          <a:p>
            <a:pPr marL="127000" indent="-127000" algn="l"/>
            <a:r>
              <a:rPr lang="en-US" altLang="ja-JP" sz="2800" b="1" kern="0" dirty="0">
                <a:solidFill>
                  <a:srgbClr val="FF0000"/>
                </a:solidFill>
                <a:latin typeface="游明朝" panose="02020400000000000000" pitchFamily="18" charset="-128"/>
                <a:ea typeface="YuGothic-Bold"/>
                <a:cs typeface="YuGothic-Bold"/>
              </a:rPr>
              <a:t> </a:t>
            </a:r>
            <a:r>
              <a:rPr lang="ja-JP" altLang="ja-JP" sz="2800" b="1" kern="0" dirty="0">
                <a:solidFill>
                  <a:srgbClr val="FF0000"/>
                </a:solidFill>
                <a:effectLst/>
                <a:latin typeface="游明朝" panose="02020400000000000000" pitchFamily="18" charset="-128"/>
                <a:ea typeface="YuGothic-Bold"/>
                <a:cs typeface="YuGothic-Bold"/>
              </a:rPr>
              <a:t>の</a:t>
            </a:r>
            <a:r>
              <a:rPr lang="ja-JP" altLang="ja-JP" sz="2800" b="1" kern="0" dirty="0">
                <a:solidFill>
                  <a:srgbClr val="5497E0"/>
                </a:solidFill>
                <a:effectLst/>
                <a:latin typeface="游明朝" panose="02020400000000000000" pitchFamily="18" charset="-128"/>
                <a:ea typeface="YuGothic-Bold"/>
                <a:cs typeface="YuGothic-Bold"/>
              </a:rPr>
              <a:t>である。</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7290ED46-F61D-4405-A609-2FBACEAE8603}"/>
              </a:ext>
            </a:extLst>
          </p:cNvPr>
          <p:cNvSpPr txBox="1"/>
          <p:nvPr/>
        </p:nvSpPr>
        <p:spPr>
          <a:xfrm>
            <a:off x="467587" y="3466764"/>
            <a:ext cx="7990608" cy="3108543"/>
          </a:xfrm>
          <a:prstGeom prst="rect">
            <a:avLst/>
          </a:prstGeom>
          <a:noFill/>
        </p:spPr>
        <p:txBody>
          <a:bodyPr wrap="square">
            <a:spAutoFit/>
          </a:bodyPr>
          <a:lstStyle/>
          <a:p>
            <a:pPr marL="127000" indent="-127000" algn="l"/>
            <a:r>
              <a:rPr lang="en-US" altLang="ja-JP" sz="2800" b="1" kern="0" dirty="0">
                <a:solidFill>
                  <a:srgbClr val="5497E0"/>
                </a:solidFill>
                <a:effectLst/>
                <a:latin typeface="SegoeUI-Bold"/>
                <a:ea typeface="游明朝" panose="02020400000000000000" pitchFamily="18" charset="-128"/>
                <a:cs typeface="SegoeUI-Bold"/>
              </a:rPr>
              <a:t>A.3 </a:t>
            </a:r>
            <a:r>
              <a:rPr lang="ja-JP" altLang="ja-JP" sz="2800" b="1" kern="0" dirty="0">
                <a:solidFill>
                  <a:srgbClr val="5497E0"/>
                </a:solidFill>
                <a:effectLst/>
                <a:latin typeface="游明朝" panose="02020400000000000000" pitchFamily="18" charset="-128"/>
                <a:ea typeface="YuGothic-Bold"/>
                <a:cs typeface="YuGothic-Bold"/>
              </a:rPr>
              <a:t>人為起源の気候変動は、世界中の</a:t>
            </a:r>
            <a:r>
              <a:rPr lang="ja-JP" altLang="ja-JP" sz="2800" b="1" kern="0" dirty="0">
                <a:solidFill>
                  <a:srgbClr val="FF0000"/>
                </a:solidFill>
                <a:effectLst/>
                <a:latin typeface="游明朝" panose="02020400000000000000" pitchFamily="18" charset="-128"/>
                <a:ea typeface="YuGothic-Bold"/>
                <a:cs typeface="YuGothic-Bold"/>
              </a:rPr>
              <a:t>全ての地域</a:t>
            </a:r>
            <a:r>
              <a:rPr lang="ja-JP" altLang="ja-JP" sz="2800" b="1" kern="0" dirty="0">
                <a:solidFill>
                  <a:srgbClr val="5497E0"/>
                </a:solidFill>
                <a:effectLst/>
                <a:latin typeface="游明朝" panose="02020400000000000000" pitchFamily="18" charset="-128"/>
                <a:ea typeface="YuGothic-Bold"/>
                <a:cs typeface="YuGothic-Bold"/>
              </a:rPr>
              <a:t>で、多くの気象及び気候の</a:t>
            </a:r>
            <a:r>
              <a:rPr lang="ja-JP" altLang="ja-JP" sz="2800" b="1" kern="0" dirty="0">
                <a:solidFill>
                  <a:srgbClr val="FF0000"/>
                </a:solidFill>
                <a:effectLst/>
                <a:latin typeface="游明朝" panose="02020400000000000000" pitchFamily="18" charset="-128"/>
                <a:ea typeface="YuGothic-Bold"/>
                <a:cs typeface="YuGothic-Bold"/>
              </a:rPr>
              <a:t>極端現象</a:t>
            </a:r>
            <a:r>
              <a:rPr lang="ja-JP" altLang="ja-JP" sz="2800" b="1" kern="0" dirty="0">
                <a:solidFill>
                  <a:srgbClr val="5497E0"/>
                </a:solidFill>
                <a:effectLst/>
                <a:latin typeface="游明朝" panose="02020400000000000000" pitchFamily="18" charset="-128"/>
                <a:ea typeface="YuGothic-Bold"/>
                <a:cs typeface="YuGothic-Bold"/>
              </a:rPr>
              <a:t>に既に影響を及ぼしている。熱波、大雨、干ばつ、熱帯低気圧のような極端現象について観測された変化に関する証拠、及び、特にそれらの変化を人間の影響によるとする</a:t>
            </a:r>
            <a:r>
              <a:rPr lang="ja-JP" altLang="ja-JP" sz="2800" b="1" kern="0" dirty="0">
                <a:solidFill>
                  <a:srgbClr val="FF0000"/>
                </a:solidFill>
                <a:effectLst/>
                <a:latin typeface="游明朝" panose="02020400000000000000" pitchFamily="18" charset="-128"/>
                <a:ea typeface="YuGothic-Bold"/>
                <a:cs typeface="YuGothic-Bold"/>
              </a:rPr>
              <a:t>原因特定に関する証拠</a:t>
            </a:r>
            <a:r>
              <a:rPr lang="ja-JP" altLang="ja-JP" sz="2800" b="1" kern="0" dirty="0">
                <a:solidFill>
                  <a:srgbClr val="5497E0"/>
                </a:solidFill>
                <a:effectLst/>
                <a:latin typeface="游明朝" panose="02020400000000000000" pitchFamily="18" charset="-128"/>
                <a:ea typeface="YuGothic-Bold"/>
                <a:cs typeface="YuGothic-Bold"/>
              </a:rPr>
              <a:t>は、</a:t>
            </a:r>
            <a:r>
              <a:rPr lang="en-US" altLang="ja-JP" sz="2800" b="1" kern="0" dirty="0">
                <a:solidFill>
                  <a:srgbClr val="5497E0"/>
                </a:solidFill>
                <a:effectLst/>
                <a:latin typeface="SegoeUI-Bold"/>
                <a:ea typeface="游明朝" panose="02020400000000000000" pitchFamily="18" charset="-128"/>
                <a:cs typeface="SegoeUI-Bold"/>
              </a:rPr>
              <a:t>AR5 </a:t>
            </a:r>
            <a:r>
              <a:rPr lang="ja-JP" altLang="ja-JP" sz="2800" b="1" kern="0" dirty="0">
                <a:solidFill>
                  <a:srgbClr val="5497E0"/>
                </a:solidFill>
                <a:effectLst/>
                <a:latin typeface="游明朝" panose="02020400000000000000" pitchFamily="18" charset="-128"/>
                <a:ea typeface="YuGothic-Bold"/>
                <a:cs typeface="YuGothic-Bold"/>
              </a:rPr>
              <a:t>以降、強化されている。</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 name="動作設定ボタン: 戻る/前へ 7">
            <a:hlinkClick r:id="rId3" action="ppaction://hlinksldjump" highlightClick="1"/>
            <a:extLst>
              <a:ext uri="{FF2B5EF4-FFF2-40B4-BE49-F238E27FC236}">
                <a16:creationId xmlns:a16="http://schemas.microsoft.com/office/drawing/2014/main" id="{141980A3-4990-4726-B88C-6E1C41A71071}"/>
              </a:ext>
            </a:extLst>
          </p:cNvPr>
          <p:cNvSpPr/>
          <p:nvPr/>
        </p:nvSpPr>
        <p:spPr>
          <a:xfrm>
            <a:off x="3590059" y="2631048"/>
            <a:ext cx="457200" cy="4044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0889E2AD-EA16-4C0F-A5F7-59C846CFF215}"/>
              </a:ext>
            </a:extLst>
          </p:cNvPr>
          <p:cNvPicPr>
            <a:picLocks noChangeAspect="1"/>
          </p:cNvPicPr>
          <p:nvPr/>
        </p:nvPicPr>
        <p:blipFill>
          <a:blip r:embed="rId4"/>
          <a:stretch>
            <a:fillRect/>
          </a:stretch>
        </p:blipFill>
        <p:spPr>
          <a:xfrm>
            <a:off x="5225883" y="195988"/>
            <a:ext cx="3746667" cy="2846667"/>
          </a:xfrm>
          <a:prstGeom prst="rect">
            <a:avLst/>
          </a:prstGeom>
        </p:spPr>
      </p:pic>
      <p:sp>
        <p:nvSpPr>
          <p:cNvPr id="11" name="テキスト ボックス 10">
            <a:extLst>
              <a:ext uri="{FF2B5EF4-FFF2-40B4-BE49-F238E27FC236}">
                <a16:creationId xmlns:a16="http://schemas.microsoft.com/office/drawing/2014/main" id="{B0E37176-D1D8-4C0F-B872-5854FEDB1A57}"/>
              </a:ext>
            </a:extLst>
          </p:cNvPr>
          <p:cNvSpPr txBox="1"/>
          <p:nvPr/>
        </p:nvSpPr>
        <p:spPr>
          <a:xfrm>
            <a:off x="5761762" y="2982316"/>
            <a:ext cx="3132855" cy="461665"/>
          </a:xfrm>
          <a:prstGeom prst="rect">
            <a:avLst/>
          </a:prstGeom>
          <a:noFill/>
        </p:spPr>
        <p:txBody>
          <a:bodyPr wrap="square" rtlCol="0">
            <a:spAutoFit/>
          </a:bodyPr>
          <a:lstStyle/>
          <a:p>
            <a:r>
              <a:rPr kumimoji="1" lang="en-US" altLang="ja-JP" sz="2400" dirty="0"/>
              <a:t>IPCC TAR</a:t>
            </a:r>
            <a:r>
              <a:rPr kumimoji="1" lang="en-US" altLang="ja-JP" dirty="0"/>
              <a:t>/WGI SPM Fig.1</a:t>
            </a:r>
            <a:endParaRPr kumimoji="1" lang="ja-JP" altLang="en-US" dirty="0"/>
          </a:p>
        </p:txBody>
      </p:sp>
      <p:sp>
        <p:nvSpPr>
          <p:cNvPr id="9" name="テキスト ボックス 8">
            <a:extLst>
              <a:ext uri="{FF2B5EF4-FFF2-40B4-BE49-F238E27FC236}">
                <a16:creationId xmlns:a16="http://schemas.microsoft.com/office/drawing/2014/main" id="{B5895486-5CD2-4720-81E0-BF6F4CE5EEAA}"/>
              </a:ext>
            </a:extLst>
          </p:cNvPr>
          <p:cNvSpPr txBox="1"/>
          <p:nvPr/>
        </p:nvSpPr>
        <p:spPr>
          <a:xfrm>
            <a:off x="5642263" y="6262181"/>
            <a:ext cx="2504209" cy="400110"/>
          </a:xfrm>
          <a:prstGeom prst="rect">
            <a:avLst/>
          </a:prstGeom>
          <a:noFill/>
        </p:spPr>
        <p:txBody>
          <a:bodyPr wrap="square">
            <a:spAutoFit/>
          </a:bodyPr>
          <a:lstStyle/>
          <a:p>
            <a:r>
              <a:rPr lang="ja-JP" altLang="ja-JP" sz="2000" b="1" kern="0" dirty="0">
                <a:solidFill>
                  <a:srgbClr val="FF0000"/>
                </a:solidFill>
                <a:effectLst/>
                <a:latin typeface="游明朝" panose="02020400000000000000" pitchFamily="18" charset="-128"/>
                <a:ea typeface="YuGothic-Bold"/>
                <a:cs typeface="YuGothic-Bold"/>
              </a:rPr>
              <a:t>極端現象</a:t>
            </a:r>
            <a:r>
              <a:rPr lang="ja-JP" altLang="en-US" sz="2000" b="1" kern="0" dirty="0">
                <a:solidFill>
                  <a:srgbClr val="FF0000"/>
                </a:solidFill>
                <a:effectLst/>
                <a:latin typeface="游明朝" panose="02020400000000000000" pitchFamily="18" charset="-128"/>
                <a:ea typeface="YuGothic-Bold"/>
                <a:cs typeface="YuGothic-Bold"/>
              </a:rPr>
              <a:t>＝異常気象</a:t>
            </a:r>
            <a:endParaRPr lang="ja-JP" altLang="en-US" sz="2000" dirty="0"/>
          </a:p>
        </p:txBody>
      </p:sp>
      <p:sp>
        <p:nvSpPr>
          <p:cNvPr id="2" name="動作設定ボタン: 進む/次へ 1">
            <a:hlinkClick r:id="rId5" action="ppaction://hlinksldjump" highlightClick="1"/>
            <a:extLst>
              <a:ext uri="{FF2B5EF4-FFF2-40B4-BE49-F238E27FC236}">
                <a16:creationId xmlns:a16="http://schemas.microsoft.com/office/drawing/2014/main" id="{5EC529B5-8FF6-49ED-8AEA-03B72B756107}"/>
              </a:ext>
            </a:extLst>
          </p:cNvPr>
          <p:cNvSpPr/>
          <p:nvPr/>
        </p:nvSpPr>
        <p:spPr>
          <a:xfrm>
            <a:off x="8582888" y="5698276"/>
            <a:ext cx="483053" cy="5019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739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3</a:t>
            </a:fld>
            <a:endParaRPr lang="ja-JP" altLang="en-US">
              <a:solidFill>
                <a:prstClr val="black">
                  <a:tint val="75000"/>
                </a:prstClr>
              </a:solidFill>
            </a:endParaRPr>
          </a:p>
        </p:txBody>
      </p:sp>
      <p:grpSp>
        <p:nvGrpSpPr>
          <p:cNvPr id="13" name="グループ化 12">
            <a:extLst>
              <a:ext uri="{FF2B5EF4-FFF2-40B4-BE49-F238E27FC236}">
                <a16:creationId xmlns:a16="http://schemas.microsoft.com/office/drawing/2014/main" id="{84696045-CA2D-4C31-9BD6-4077C1F283D2}"/>
              </a:ext>
            </a:extLst>
          </p:cNvPr>
          <p:cNvGrpSpPr/>
          <p:nvPr/>
        </p:nvGrpSpPr>
        <p:grpSpPr>
          <a:xfrm>
            <a:off x="503958" y="204150"/>
            <a:ext cx="7054446" cy="646331"/>
            <a:chOff x="503958" y="204150"/>
            <a:chExt cx="7054446" cy="646331"/>
          </a:xfrm>
        </p:grpSpPr>
        <p:sp>
          <p:nvSpPr>
            <p:cNvPr id="3" name="テキスト ボックス 2">
              <a:extLst>
                <a:ext uri="{FF2B5EF4-FFF2-40B4-BE49-F238E27FC236}">
                  <a16:creationId xmlns:a16="http://schemas.microsoft.com/office/drawing/2014/main" id="{AEF19D50-3D4E-4898-87A4-EF2EE982CBD0}"/>
                </a:ext>
              </a:extLst>
            </p:cNvPr>
            <p:cNvSpPr txBox="1"/>
            <p:nvPr/>
          </p:nvSpPr>
          <p:spPr>
            <a:xfrm>
              <a:off x="503958" y="204150"/>
              <a:ext cx="4876115" cy="646331"/>
            </a:xfrm>
            <a:prstGeom prst="rect">
              <a:avLst/>
            </a:prstGeom>
            <a:noFill/>
          </p:spPr>
          <p:txBody>
            <a:bodyPr wrap="square" rtlCol="0">
              <a:spAutoFit/>
            </a:bodyPr>
            <a:lstStyle/>
            <a:p>
              <a:r>
                <a:rPr kumimoji="1" lang="ja-JP" altLang="en-US" sz="3600" dirty="0">
                  <a:solidFill>
                    <a:srgbClr val="0070C0"/>
                  </a:solidFill>
                </a:rPr>
                <a:t>気候変化</a:t>
              </a:r>
              <a:r>
                <a:rPr kumimoji="1" lang="en-US" altLang="ja-JP" sz="2800" dirty="0"/>
                <a:t>(Climate Change)</a:t>
              </a:r>
              <a:endParaRPr kumimoji="1" lang="ja-JP" altLang="en-US" sz="2800" dirty="0"/>
            </a:p>
          </p:txBody>
        </p:sp>
        <p:sp>
          <p:nvSpPr>
            <p:cNvPr id="2" name="テキスト ボックス 1">
              <a:extLst>
                <a:ext uri="{FF2B5EF4-FFF2-40B4-BE49-F238E27FC236}">
                  <a16:creationId xmlns:a16="http://schemas.microsoft.com/office/drawing/2014/main" id="{B369BCB1-015F-4B55-BEE8-69D805DAE8AB}"/>
                </a:ext>
              </a:extLst>
            </p:cNvPr>
            <p:cNvSpPr txBox="1"/>
            <p:nvPr/>
          </p:nvSpPr>
          <p:spPr>
            <a:xfrm>
              <a:off x="5082347" y="327261"/>
              <a:ext cx="2476057" cy="523220"/>
            </a:xfrm>
            <a:prstGeom prst="rect">
              <a:avLst/>
            </a:prstGeom>
            <a:noFill/>
          </p:spPr>
          <p:txBody>
            <a:bodyPr wrap="square" rtlCol="0">
              <a:spAutoFit/>
            </a:bodyPr>
            <a:lstStyle/>
            <a:p>
              <a:r>
                <a:rPr kumimoji="1" lang="ja-JP" altLang="en-US" sz="2800" dirty="0"/>
                <a:t>← </a:t>
              </a:r>
              <a:r>
                <a:rPr kumimoji="1" lang="ja-JP" altLang="en-US" sz="2800" dirty="0">
                  <a:solidFill>
                    <a:srgbClr val="FF0000"/>
                  </a:solidFill>
                </a:rPr>
                <a:t>地球温暖化</a:t>
              </a:r>
            </a:p>
          </p:txBody>
        </p:sp>
      </p:grpSp>
      <p:sp>
        <p:nvSpPr>
          <p:cNvPr id="6" name="テキスト ボックス 5">
            <a:extLst>
              <a:ext uri="{FF2B5EF4-FFF2-40B4-BE49-F238E27FC236}">
                <a16:creationId xmlns:a16="http://schemas.microsoft.com/office/drawing/2014/main" id="{D36AE13F-F489-43C6-B54C-786BC8A8DF6C}"/>
              </a:ext>
            </a:extLst>
          </p:cNvPr>
          <p:cNvSpPr txBox="1"/>
          <p:nvPr/>
        </p:nvSpPr>
        <p:spPr>
          <a:xfrm>
            <a:off x="629311" y="839851"/>
            <a:ext cx="4572000" cy="1569660"/>
          </a:xfrm>
          <a:prstGeom prst="rect">
            <a:avLst/>
          </a:prstGeom>
          <a:noFill/>
        </p:spPr>
        <p:txBody>
          <a:bodyPr wrap="square">
            <a:spAutoFit/>
          </a:bodyPr>
          <a:lstStyle/>
          <a:p>
            <a:r>
              <a:rPr lang="ja-JP" altLang="en-US" sz="2400" b="0" i="0" u="none" strike="noStrike" baseline="0" dirty="0">
                <a:latin typeface="RyuminPr6-Regular"/>
              </a:rPr>
              <a:t>気温の上昇だけでなく，降水の変化や雪氷面積の減少，海水面の上昇など</a:t>
            </a:r>
            <a:r>
              <a:rPr lang="ja-JP" altLang="en-US" sz="2400" dirty="0">
                <a:latin typeface="RyuminPr6-Regular"/>
              </a:rPr>
              <a:t>，様々な</a:t>
            </a:r>
            <a:r>
              <a:rPr lang="ja-JP" altLang="en-US" sz="2400" b="0" i="0" u="none" strike="noStrike" baseline="0" dirty="0">
                <a:latin typeface="RyuminPr6-Regular"/>
              </a:rPr>
              <a:t>変化が含まれるので。</a:t>
            </a:r>
            <a:endParaRPr lang="ja-JP" altLang="en-US" sz="2400" dirty="0"/>
          </a:p>
        </p:txBody>
      </p:sp>
      <p:sp>
        <p:nvSpPr>
          <p:cNvPr id="8" name="テキスト ボックス 7">
            <a:extLst>
              <a:ext uri="{FF2B5EF4-FFF2-40B4-BE49-F238E27FC236}">
                <a16:creationId xmlns:a16="http://schemas.microsoft.com/office/drawing/2014/main" id="{A9EFD477-4E29-48AB-ADBA-53AE9A208AD7}"/>
              </a:ext>
            </a:extLst>
          </p:cNvPr>
          <p:cNvSpPr txBox="1"/>
          <p:nvPr/>
        </p:nvSpPr>
        <p:spPr>
          <a:xfrm>
            <a:off x="5482401" y="829215"/>
            <a:ext cx="3746650" cy="830997"/>
          </a:xfrm>
          <a:prstGeom prst="rect">
            <a:avLst/>
          </a:prstGeom>
          <a:noFill/>
        </p:spPr>
        <p:txBody>
          <a:bodyPr wrap="square">
            <a:spAutoFit/>
          </a:bodyPr>
          <a:lstStyle/>
          <a:p>
            <a:pPr algn="l"/>
            <a:r>
              <a:rPr lang="ja-JP" altLang="en-US" sz="2400" b="0" i="0" u="none" strike="noStrike" baseline="0" dirty="0">
                <a:latin typeface="RyuminPr6-Regular"/>
              </a:rPr>
              <a:t>気温の上昇のみがクローズアップされる傾向</a:t>
            </a:r>
            <a:endParaRPr lang="ja-JP" altLang="en-US" sz="2400" dirty="0"/>
          </a:p>
        </p:txBody>
      </p:sp>
      <p:sp>
        <p:nvSpPr>
          <p:cNvPr id="10" name="テキスト ボックス 9">
            <a:extLst>
              <a:ext uri="{FF2B5EF4-FFF2-40B4-BE49-F238E27FC236}">
                <a16:creationId xmlns:a16="http://schemas.microsoft.com/office/drawing/2014/main" id="{262256E1-28C3-42C2-8953-11A04C9FE019}"/>
              </a:ext>
            </a:extLst>
          </p:cNvPr>
          <p:cNvSpPr txBox="1"/>
          <p:nvPr/>
        </p:nvSpPr>
        <p:spPr>
          <a:xfrm>
            <a:off x="895793" y="2409511"/>
            <a:ext cx="6949702" cy="523220"/>
          </a:xfrm>
          <a:prstGeom prst="rect">
            <a:avLst/>
          </a:prstGeom>
          <a:noFill/>
        </p:spPr>
        <p:txBody>
          <a:bodyPr wrap="square">
            <a:spAutoFit/>
          </a:bodyPr>
          <a:lstStyle/>
          <a:p>
            <a:r>
              <a:rPr kumimoji="1" lang="ja-JP" altLang="en-US" sz="2800" dirty="0"/>
              <a:t>日本では「</a:t>
            </a:r>
            <a:r>
              <a:rPr kumimoji="1" lang="ja-JP" altLang="en-US" sz="2800" dirty="0">
                <a:solidFill>
                  <a:srgbClr val="0070C0"/>
                </a:solidFill>
              </a:rPr>
              <a:t>気候変動</a:t>
            </a:r>
            <a:r>
              <a:rPr kumimoji="1" lang="ja-JP" altLang="en-US" sz="2800" dirty="0"/>
              <a:t>」と訳して使われている</a:t>
            </a:r>
            <a:endParaRPr lang="ja-JP" altLang="en-US" sz="2800" dirty="0"/>
          </a:p>
        </p:txBody>
      </p:sp>
      <p:pic>
        <p:nvPicPr>
          <p:cNvPr id="12" name="図 11">
            <a:extLst>
              <a:ext uri="{FF2B5EF4-FFF2-40B4-BE49-F238E27FC236}">
                <a16:creationId xmlns:a16="http://schemas.microsoft.com/office/drawing/2014/main" id="{1237BF94-861A-4A7E-9F97-D053B0BDD412}"/>
              </a:ext>
            </a:extLst>
          </p:cNvPr>
          <p:cNvPicPr>
            <a:picLocks noChangeAspect="1"/>
          </p:cNvPicPr>
          <p:nvPr/>
        </p:nvPicPr>
        <p:blipFill>
          <a:blip r:embed="rId3"/>
          <a:stretch>
            <a:fillRect/>
          </a:stretch>
        </p:blipFill>
        <p:spPr>
          <a:xfrm>
            <a:off x="4629271" y="3165724"/>
            <a:ext cx="4515238" cy="2577143"/>
          </a:xfrm>
          <a:prstGeom prst="rect">
            <a:avLst/>
          </a:prstGeom>
        </p:spPr>
      </p:pic>
      <p:sp>
        <p:nvSpPr>
          <p:cNvPr id="14" name="テキスト ボックス 13">
            <a:extLst>
              <a:ext uri="{FF2B5EF4-FFF2-40B4-BE49-F238E27FC236}">
                <a16:creationId xmlns:a16="http://schemas.microsoft.com/office/drawing/2014/main" id="{33F75681-7448-4F1C-B4EC-FF2F09E30DA8}"/>
              </a:ext>
            </a:extLst>
          </p:cNvPr>
          <p:cNvSpPr txBox="1"/>
          <p:nvPr/>
        </p:nvSpPr>
        <p:spPr>
          <a:xfrm>
            <a:off x="4691614" y="5760541"/>
            <a:ext cx="4619846" cy="369332"/>
          </a:xfrm>
          <a:prstGeom prst="rect">
            <a:avLst/>
          </a:prstGeom>
          <a:noFill/>
        </p:spPr>
        <p:txBody>
          <a:bodyPr wrap="square">
            <a:spAutoFit/>
          </a:bodyPr>
          <a:lstStyle/>
          <a:p>
            <a:r>
              <a:rPr lang="en-US" altLang="ja-JP" dirty="0"/>
              <a:t>10</a:t>
            </a:r>
            <a:r>
              <a:rPr lang="ja-JP" altLang="en-US" dirty="0"/>
              <a:t>月の北極海の平均海氷域面積の推移</a:t>
            </a:r>
          </a:p>
        </p:txBody>
      </p:sp>
      <p:sp>
        <p:nvSpPr>
          <p:cNvPr id="15" name="テキスト ボックス 14">
            <a:extLst>
              <a:ext uri="{FF2B5EF4-FFF2-40B4-BE49-F238E27FC236}">
                <a16:creationId xmlns:a16="http://schemas.microsoft.com/office/drawing/2014/main" id="{673BF75F-8CA9-47F6-9FDE-C99CEF01F037}"/>
              </a:ext>
            </a:extLst>
          </p:cNvPr>
          <p:cNvSpPr txBox="1"/>
          <p:nvPr/>
        </p:nvSpPr>
        <p:spPr>
          <a:xfrm>
            <a:off x="4776678" y="6122136"/>
            <a:ext cx="3781204" cy="369332"/>
          </a:xfrm>
          <a:prstGeom prst="rect">
            <a:avLst/>
          </a:prstGeom>
          <a:noFill/>
        </p:spPr>
        <p:txBody>
          <a:bodyPr wrap="square" rtlCol="0">
            <a:spAutoFit/>
          </a:bodyPr>
          <a:lstStyle/>
          <a:p>
            <a:r>
              <a:rPr kumimoji="1" lang="ja-JP" altLang="en-US" dirty="0"/>
              <a:t>面積最小は</a:t>
            </a:r>
            <a:r>
              <a:rPr kumimoji="1" lang="en-US" altLang="ja-JP" dirty="0"/>
              <a:t>9</a:t>
            </a:r>
            <a:r>
              <a:rPr kumimoji="1" lang="ja-JP" altLang="en-US" dirty="0"/>
              <a:t>月。</a:t>
            </a:r>
            <a:r>
              <a:rPr kumimoji="1" lang="en-US" altLang="ja-JP" dirty="0"/>
              <a:t>2020</a:t>
            </a:r>
            <a:r>
              <a:rPr kumimoji="1" lang="ja-JP" altLang="en-US" dirty="0"/>
              <a:t>年は過去</a:t>
            </a:r>
            <a:r>
              <a:rPr kumimoji="1" lang="en-US" altLang="ja-JP" dirty="0"/>
              <a:t>2</a:t>
            </a:r>
            <a:r>
              <a:rPr kumimoji="1" lang="ja-JP" altLang="en-US" dirty="0"/>
              <a:t>番目</a:t>
            </a:r>
          </a:p>
        </p:txBody>
      </p:sp>
      <p:sp>
        <p:nvSpPr>
          <p:cNvPr id="16" name="テキスト ボックス 15">
            <a:extLst>
              <a:ext uri="{FF2B5EF4-FFF2-40B4-BE49-F238E27FC236}">
                <a16:creationId xmlns:a16="http://schemas.microsoft.com/office/drawing/2014/main" id="{93BE3D58-752D-48DA-9669-208E40331CBE}"/>
              </a:ext>
            </a:extLst>
          </p:cNvPr>
          <p:cNvSpPr txBox="1"/>
          <p:nvPr/>
        </p:nvSpPr>
        <p:spPr>
          <a:xfrm>
            <a:off x="5201311" y="6424409"/>
            <a:ext cx="3219675" cy="338554"/>
          </a:xfrm>
          <a:prstGeom prst="rect">
            <a:avLst/>
          </a:prstGeom>
          <a:noFill/>
        </p:spPr>
        <p:txBody>
          <a:bodyPr wrap="square" rtlCol="0">
            <a:spAutoFit/>
          </a:bodyPr>
          <a:lstStyle/>
          <a:p>
            <a:r>
              <a:rPr kumimoji="1" lang="ja-JP" altLang="en-US" sz="1600" dirty="0"/>
              <a:t>北極域加速研究プロジェクトより</a:t>
            </a:r>
          </a:p>
        </p:txBody>
      </p:sp>
      <p:pic>
        <p:nvPicPr>
          <p:cNvPr id="7" name="図 6">
            <a:extLst>
              <a:ext uri="{FF2B5EF4-FFF2-40B4-BE49-F238E27FC236}">
                <a16:creationId xmlns:a16="http://schemas.microsoft.com/office/drawing/2014/main" id="{3C53E689-950A-4756-ABAB-A58D9E9AE59F}"/>
              </a:ext>
            </a:extLst>
          </p:cNvPr>
          <p:cNvPicPr>
            <a:picLocks noChangeAspect="1"/>
          </p:cNvPicPr>
          <p:nvPr/>
        </p:nvPicPr>
        <p:blipFill rotWithShape="1">
          <a:blip r:embed="rId4"/>
          <a:srcRect t="40627" r="-3180"/>
          <a:stretch/>
        </p:blipFill>
        <p:spPr>
          <a:xfrm>
            <a:off x="46612" y="3265193"/>
            <a:ext cx="4631195" cy="2893894"/>
          </a:xfrm>
          <a:prstGeom prst="rect">
            <a:avLst/>
          </a:prstGeom>
        </p:spPr>
      </p:pic>
      <p:sp>
        <p:nvSpPr>
          <p:cNvPr id="9" name="テキスト ボックス 8">
            <a:extLst>
              <a:ext uri="{FF2B5EF4-FFF2-40B4-BE49-F238E27FC236}">
                <a16:creationId xmlns:a16="http://schemas.microsoft.com/office/drawing/2014/main" id="{D8888D0B-DFE3-46B2-BE4A-912C85B34C9F}"/>
              </a:ext>
            </a:extLst>
          </p:cNvPr>
          <p:cNvSpPr txBox="1"/>
          <p:nvPr/>
        </p:nvSpPr>
        <p:spPr>
          <a:xfrm>
            <a:off x="629311" y="6258556"/>
            <a:ext cx="2777566" cy="369332"/>
          </a:xfrm>
          <a:prstGeom prst="rect">
            <a:avLst/>
          </a:prstGeom>
          <a:noFill/>
        </p:spPr>
        <p:txBody>
          <a:bodyPr wrap="square" rtlCol="0">
            <a:spAutoFit/>
          </a:bodyPr>
          <a:lstStyle/>
          <a:p>
            <a:r>
              <a:rPr kumimoji="1" lang="ja-JP" altLang="en-US" dirty="0"/>
              <a:t>全球平均海水面の上昇</a:t>
            </a:r>
          </a:p>
        </p:txBody>
      </p:sp>
      <p:sp>
        <p:nvSpPr>
          <p:cNvPr id="11" name="テキスト ボックス 10">
            <a:extLst>
              <a:ext uri="{FF2B5EF4-FFF2-40B4-BE49-F238E27FC236}">
                <a16:creationId xmlns:a16="http://schemas.microsoft.com/office/drawing/2014/main" id="{2EC42E0D-F325-40C4-AD86-A25B3B86E8F6}"/>
              </a:ext>
            </a:extLst>
          </p:cNvPr>
          <p:cNvSpPr txBox="1"/>
          <p:nvPr/>
        </p:nvSpPr>
        <p:spPr>
          <a:xfrm>
            <a:off x="3288889" y="6356351"/>
            <a:ext cx="967253" cy="369332"/>
          </a:xfrm>
          <a:prstGeom prst="rect">
            <a:avLst/>
          </a:prstGeom>
          <a:noFill/>
        </p:spPr>
        <p:txBody>
          <a:bodyPr wrap="square" rtlCol="0">
            <a:spAutoFit/>
          </a:bodyPr>
          <a:lstStyle/>
          <a:p>
            <a:r>
              <a:rPr kumimoji="1" lang="en-US" altLang="ja-JP" dirty="0"/>
              <a:t>Fig. 2.28</a:t>
            </a:r>
            <a:endParaRPr kumimoji="1" lang="ja-JP" altLang="en-US" dirty="0"/>
          </a:p>
        </p:txBody>
      </p:sp>
    </p:spTree>
    <p:extLst>
      <p:ext uri="{BB962C8B-B14F-4D97-AF65-F5344CB8AC3E}">
        <p14:creationId xmlns:p14="http://schemas.microsoft.com/office/powerpoint/2010/main" val="209043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FD154057-9874-4849-8A15-3E53C516237D}"/>
              </a:ext>
            </a:extLst>
          </p:cNvPr>
          <p:cNvGrpSpPr>
            <a:grpSpLocks noChangeAspect="1"/>
          </p:cNvGrpSpPr>
          <p:nvPr/>
        </p:nvGrpSpPr>
        <p:grpSpPr>
          <a:xfrm>
            <a:off x="4571545" y="2077901"/>
            <a:ext cx="4214535" cy="3600000"/>
            <a:chOff x="1752631" y="2194509"/>
            <a:chExt cx="5295559" cy="4523396"/>
          </a:xfrm>
        </p:grpSpPr>
        <p:grpSp>
          <p:nvGrpSpPr>
            <p:cNvPr id="11" name="グループ化 10">
              <a:extLst>
                <a:ext uri="{FF2B5EF4-FFF2-40B4-BE49-F238E27FC236}">
                  <a16:creationId xmlns:a16="http://schemas.microsoft.com/office/drawing/2014/main" id="{D2D6DAFC-9963-451F-AC1C-6EF54D5B489A}"/>
                </a:ext>
              </a:extLst>
            </p:cNvPr>
            <p:cNvGrpSpPr/>
            <p:nvPr/>
          </p:nvGrpSpPr>
          <p:grpSpPr>
            <a:xfrm>
              <a:off x="2095809" y="2194509"/>
              <a:ext cx="4952381" cy="4523396"/>
              <a:chOff x="2095809" y="1269715"/>
              <a:chExt cx="4952381" cy="4523396"/>
            </a:xfrm>
          </p:grpSpPr>
          <p:pic>
            <p:nvPicPr>
              <p:cNvPr id="6" name="図 5">
                <a:extLst>
                  <a:ext uri="{FF2B5EF4-FFF2-40B4-BE49-F238E27FC236}">
                    <a16:creationId xmlns:a16="http://schemas.microsoft.com/office/drawing/2014/main" id="{EA0AEB2B-3167-4FCB-ACAC-C5B1BE76E789}"/>
                  </a:ext>
                </a:extLst>
              </p:cNvPr>
              <p:cNvPicPr>
                <a:picLocks noChangeAspect="1"/>
              </p:cNvPicPr>
              <p:nvPr/>
            </p:nvPicPr>
            <p:blipFill>
              <a:blip r:embed="rId3"/>
              <a:stretch>
                <a:fillRect/>
              </a:stretch>
            </p:blipFill>
            <p:spPr>
              <a:xfrm>
                <a:off x="2095809" y="1688349"/>
                <a:ext cx="4952381" cy="4104762"/>
              </a:xfrm>
              <a:prstGeom prst="rect">
                <a:avLst/>
              </a:prstGeom>
            </p:spPr>
          </p:pic>
          <p:sp>
            <p:nvSpPr>
              <p:cNvPr id="10" name="テキスト ボックス 9">
                <a:extLst>
                  <a:ext uri="{FF2B5EF4-FFF2-40B4-BE49-F238E27FC236}">
                    <a16:creationId xmlns:a16="http://schemas.microsoft.com/office/drawing/2014/main" id="{5E7A169F-4896-4AA2-A458-5607CB6E90A2}"/>
                  </a:ext>
                </a:extLst>
              </p:cNvPr>
              <p:cNvSpPr txBox="1"/>
              <p:nvPr/>
            </p:nvSpPr>
            <p:spPr>
              <a:xfrm>
                <a:off x="3366655" y="1269715"/>
                <a:ext cx="3091295" cy="464065"/>
              </a:xfrm>
              <a:prstGeom prst="rect">
                <a:avLst/>
              </a:prstGeom>
              <a:noFill/>
            </p:spPr>
            <p:txBody>
              <a:bodyPr wrap="square" rtlCol="0">
                <a:spAutoFit/>
              </a:bodyPr>
              <a:lstStyle/>
              <a:p>
                <a:r>
                  <a:rPr kumimoji="1" lang="ja-JP" altLang="en-US" dirty="0"/>
                  <a:t>現在　　　　　　将来</a:t>
                </a:r>
              </a:p>
            </p:txBody>
          </p:sp>
        </p:grpSp>
        <p:sp>
          <p:nvSpPr>
            <p:cNvPr id="12" name="テキスト ボックス 11">
              <a:extLst>
                <a:ext uri="{FF2B5EF4-FFF2-40B4-BE49-F238E27FC236}">
                  <a16:creationId xmlns:a16="http://schemas.microsoft.com/office/drawing/2014/main" id="{8ED5CEB4-B056-453A-9275-5CD8720A8897}"/>
                </a:ext>
              </a:extLst>
            </p:cNvPr>
            <p:cNvSpPr txBox="1"/>
            <p:nvPr/>
          </p:nvSpPr>
          <p:spPr>
            <a:xfrm rot="16200000">
              <a:off x="488373" y="4356621"/>
              <a:ext cx="2992581" cy="464065"/>
            </a:xfrm>
            <a:prstGeom prst="rect">
              <a:avLst/>
            </a:prstGeom>
            <a:noFill/>
          </p:spPr>
          <p:txBody>
            <a:bodyPr wrap="square" rtlCol="0">
              <a:spAutoFit/>
            </a:bodyPr>
            <a:lstStyle/>
            <a:p>
              <a:r>
                <a:rPr kumimoji="1" lang="ja-JP" altLang="en-US" dirty="0"/>
                <a:t>強さ　　　　　　　頻度</a:t>
              </a:r>
            </a:p>
          </p:txBody>
        </p:sp>
      </p:grpSp>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30</a:t>
            </a:fld>
            <a:endParaRPr lang="ja-JP" altLang="en-US">
              <a:solidFill>
                <a:prstClr val="black">
                  <a:tint val="75000"/>
                </a:prstClr>
              </a:solidFill>
            </a:endParaRPr>
          </a:p>
        </p:txBody>
      </p:sp>
      <p:sp>
        <p:nvSpPr>
          <p:cNvPr id="8" name="テキスト ボックス 7">
            <a:extLst>
              <a:ext uri="{FF2B5EF4-FFF2-40B4-BE49-F238E27FC236}">
                <a16:creationId xmlns:a16="http://schemas.microsoft.com/office/drawing/2014/main" id="{1A7EA732-588D-45DD-96E4-D7FC7A423577}"/>
              </a:ext>
            </a:extLst>
          </p:cNvPr>
          <p:cNvSpPr txBox="1"/>
          <p:nvPr/>
        </p:nvSpPr>
        <p:spPr>
          <a:xfrm>
            <a:off x="7389371" y="1800943"/>
            <a:ext cx="1298864" cy="369332"/>
          </a:xfrm>
          <a:prstGeom prst="rect">
            <a:avLst/>
          </a:prstGeom>
          <a:noFill/>
        </p:spPr>
        <p:txBody>
          <a:bodyPr wrap="square" rtlCol="0">
            <a:spAutoFit/>
          </a:bodyPr>
          <a:lstStyle/>
          <a:p>
            <a:r>
              <a:rPr kumimoji="1" lang="en-US" altLang="ja-JP" dirty="0"/>
              <a:t>Fig. SPM.6</a:t>
            </a:r>
            <a:endParaRPr kumimoji="1" lang="ja-JP" altLang="en-US" dirty="0"/>
          </a:p>
        </p:txBody>
      </p:sp>
      <p:sp>
        <p:nvSpPr>
          <p:cNvPr id="9" name="テキスト ボックス 8">
            <a:extLst>
              <a:ext uri="{FF2B5EF4-FFF2-40B4-BE49-F238E27FC236}">
                <a16:creationId xmlns:a16="http://schemas.microsoft.com/office/drawing/2014/main" id="{DF313599-8C1F-4E86-B5F5-3D4FD6248272}"/>
              </a:ext>
            </a:extLst>
          </p:cNvPr>
          <p:cNvSpPr txBox="1"/>
          <p:nvPr/>
        </p:nvSpPr>
        <p:spPr>
          <a:xfrm>
            <a:off x="647417" y="2596125"/>
            <a:ext cx="3683969" cy="1938992"/>
          </a:xfrm>
          <a:prstGeom prst="rect">
            <a:avLst/>
          </a:prstGeom>
          <a:noFill/>
        </p:spPr>
        <p:txBody>
          <a:bodyPr wrap="square" rtlCol="0">
            <a:spAutoFit/>
          </a:bodyPr>
          <a:lstStyle/>
          <a:p>
            <a:r>
              <a:rPr kumimoji="1" lang="en-US" altLang="ja-JP" sz="2400" dirty="0"/>
              <a:t>50</a:t>
            </a:r>
            <a:r>
              <a:rPr kumimoji="1" lang="ja-JP" altLang="en-US" sz="2400" dirty="0"/>
              <a:t>年に</a:t>
            </a:r>
            <a:r>
              <a:rPr kumimoji="1" lang="en-US" altLang="ja-JP" sz="2400" dirty="0"/>
              <a:t>1</a:t>
            </a:r>
            <a:r>
              <a:rPr kumimoji="1" lang="ja-JP" altLang="en-US" sz="2400" dirty="0"/>
              <a:t>回起こるような日最高気温が温暖化とともにどのように頻度・強度が増大するか？</a:t>
            </a:r>
          </a:p>
          <a:p>
            <a:r>
              <a:rPr kumimoji="1" lang="en-US" altLang="ja-JP" sz="2400" dirty="0"/>
              <a:t>(</a:t>
            </a:r>
            <a:r>
              <a:rPr kumimoji="1" lang="ja-JP" altLang="en-US" sz="2400" dirty="0"/>
              <a:t>雨などについても同様</a:t>
            </a:r>
            <a:r>
              <a:rPr kumimoji="1" lang="en-US" altLang="ja-JP" sz="2400" dirty="0"/>
              <a:t>)</a:t>
            </a:r>
            <a:endParaRPr kumimoji="1" lang="ja-JP" altLang="en-US" sz="2400" dirty="0"/>
          </a:p>
        </p:txBody>
      </p:sp>
      <p:sp>
        <p:nvSpPr>
          <p:cNvPr id="14" name="テキスト ボックス 13">
            <a:extLst>
              <a:ext uri="{FF2B5EF4-FFF2-40B4-BE49-F238E27FC236}">
                <a16:creationId xmlns:a16="http://schemas.microsoft.com/office/drawing/2014/main" id="{70AF589D-2CA7-42CA-8BC7-5A6D4C3F6230}"/>
              </a:ext>
            </a:extLst>
          </p:cNvPr>
          <p:cNvSpPr txBox="1"/>
          <p:nvPr/>
        </p:nvSpPr>
        <p:spPr>
          <a:xfrm>
            <a:off x="491413" y="5628691"/>
            <a:ext cx="7242464" cy="954107"/>
          </a:xfrm>
          <a:prstGeom prst="rect">
            <a:avLst/>
          </a:prstGeom>
          <a:noFill/>
        </p:spPr>
        <p:txBody>
          <a:bodyPr wrap="square" rtlCol="0">
            <a:spAutoFit/>
          </a:bodyPr>
          <a:lstStyle/>
          <a:p>
            <a:r>
              <a:rPr kumimoji="1" lang="en-US" altLang="ja-JP" sz="2800" dirty="0"/>
              <a:t>1</a:t>
            </a:r>
            <a:r>
              <a:rPr kumimoji="1" lang="ja-JP" altLang="en-US" sz="2800" dirty="0"/>
              <a:t>で述べたような異常気象は現下の気候変化のなかで起こっているという認識が共有された</a:t>
            </a:r>
          </a:p>
        </p:txBody>
      </p:sp>
      <p:sp>
        <p:nvSpPr>
          <p:cNvPr id="17" name="テキスト ボックス 16">
            <a:extLst>
              <a:ext uri="{FF2B5EF4-FFF2-40B4-BE49-F238E27FC236}">
                <a16:creationId xmlns:a16="http://schemas.microsoft.com/office/drawing/2014/main" id="{D58A5ECC-7700-4C09-8C65-BC5BCA540F95}"/>
              </a:ext>
            </a:extLst>
          </p:cNvPr>
          <p:cNvSpPr txBox="1"/>
          <p:nvPr/>
        </p:nvSpPr>
        <p:spPr>
          <a:xfrm>
            <a:off x="5095149" y="281435"/>
            <a:ext cx="3221181" cy="1200329"/>
          </a:xfrm>
          <a:prstGeom prst="rect">
            <a:avLst/>
          </a:prstGeom>
          <a:noFill/>
        </p:spPr>
        <p:txBody>
          <a:bodyPr wrap="square" rtlCol="0">
            <a:spAutoFit/>
          </a:bodyPr>
          <a:lstStyle/>
          <a:p>
            <a:r>
              <a:rPr kumimoji="1" lang="ja-JP" altLang="en-US" sz="2400" dirty="0"/>
              <a:t>日本における</a:t>
            </a:r>
            <a:r>
              <a:rPr kumimoji="1" lang="en-US" altLang="ja-JP" sz="2400" dirty="0"/>
              <a:t>2018</a:t>
            </a:r>
            <a:r>
              <a:rPr kumimoji="1" lang="ja-JP" altLang="en-US" sz="2400" dirty="0"/>
              <a:t>年の高温と大雨やその他の極端現象にも言及</a:t>
            </a:r>
          </a:p>
        </p:txBody>
      </p:sp>
      <p:sp>
        <p:nvSpPr>
          <p:cNvPr id="18" name="テキスト ボックス 17">
            <a:extLst>
              <a:ext uri="{FF2B5EF4-FFF2-40B4-BE49-F238E27FC236}">
                <a16:creationId xmlns:a16="http://schemas.microsoft.com/office/drawing/2014/main" id="{E4D0246E-00AE-4F16-9B5A-1FB929F0602D}"/>
              </a:ext>
            </a:extLst>
          </p:cNvPr>
          <p:cNvSpPr txBox="1"/>
          <p:nvPr/>
        </p:nvSpPr>
        <p:spPr>
          <a:xfrm>
            <a:off x="2240720" y="2083926"/>
            <a:ext cx="1775339" cy="369332"/>
          </a:xfrm>
          <a:prstGeom prst="rect">
            <a:avLst/>
          </a:prstGeom>
          <a:noFill/>
        </p:spPr>
        <p:txBody>
          <a:bodyPr wrap="square" rtlCol="0">
            <a:spAutoFit/>
          </a:bodyPr>
          <a:lstStyle/>
          <a:p>
            <a:r>
              <a:rPr kumimoji="1" lang="en-US" altLang="ja-JP" dirty="0"/>
              <a:t>Box 11.4 Fig. 2</a:t>
            </a:r>
            <a:endParaRPr kumimoji="1" lang="ja-JP" altLang="en-US" dirty="0"/>
          </a:p>
        </p:txBody>
      </p:sp>
      <p:grpSp>
        <p:nvGrpSpPr>
          <p:cNvPr id="3" name="グループ化 2">
            <a:extLst>
              <a:ext uri="{FF2B5EF4-FFF2-40B4-BE49-F238E27FC236}">
                <a16:creationId xmlns:a16="http://schemas.microsoft.com/office/drawing/2014/main" id="{034BA85B-7C8F-43FC-8841-84D16262078B}"/>
              </a:ext>
            </a:extLst>
          </p:cNvPr>
          <p:cNvGrpSpPr/>
          <p:nvPr/>
        </p:nvGrpSpPr>
        <p:grpSpPr>
          <a:xfrm>
            <a:off x="100203" y="91487"/>
            <a:ext cx="5267505" cy="2110462"/>
            <a:chOff x="100203" y="1273517"/>
            <a:chExt cx="5267505" cy="2110462"/>
          </a:xfrm>
        </p:grpSpPr>
        <p:pic>
          <p:nvPicPr>
            <p:cNvPr id="16" name="図 15">
              <a:extLst>
                <a:ext uri="{FF2B5EF4-FFF2-40B4-BE49-F238E27FC236}">
                  <a16:creationId xmlns:a16="http://schemas.microsoft.com/office/drawing/2014/main" id="{A2956196-A550-43FE-9243-8278DBBBAF0B}"/>
                </a:ext>
              </a:extLst>
            </p:cNvPr>
            <p:cNvPicPr>
              <a:picLocks noChangeAspect="1"/>
            </p:cNvPicPr>
            <p:nvPr/>
          </p:nvPicPr>
          <p:blipFill>
            <a:blip r:embed="rId4"/>
            <a:stretch>
              <a:fillRect/>
            </a:stretch>
          </p:blipFill>
          <p:spPr>
            <a:xfrm>
              <a:off x="222593" y="1273517"/>
              <a:ext cx="4533618" cy="1876213"/>
            </a:xfrm>
            <a:prstGeom prst="rect">
              <a:avLst/>
            </a:prstGeom>
          </p:spPr>
        </p:pic>
        <p:sp>
          <p:nvSpPr>
            <p:cNvPr id="19" name="テキスト ボックス 18">
              <a:extLst>
                <a:ext uri="{FF2B5EF4-FFF2-40B4-BE49-F238E27FC236}">
                  <a16:creationId xmlns:a16="http://schemas.microsoft.com/office/drawing/2014/main" id="{414068E9-60B6-4728-873B-656B58100107}"/>
                </a:ext>
              </a:extLst>
            </p:cNvPr>
            <p:cNvSpPr txBox="1"/>
            <p:nvPr/>
          </p:nvSpPr>
          <p:spPr>
            <a:xfrm>
              <a:off x="100203" y="3014647"/>
              <a:ext cx="5267505" cy="369332"/>
            </a:xfrm>
            <a:prstGeom prst="rect">
              <a:avLst/>
            </a:prstGeom>
            <a:noFill/>
          </p:spPr>
          <p:txBody>
            <a:bodyPr wrap="square" rtlCol="0">
              <a:spAutoFit/>
            </a:bodyPr>
            <a:lstStyle/>
            <a:p>
              <a:r>
                <a:rPr kumimoji="1" lang="en-US" altLang="ja-JP" dirty="0"/>
                <a:t>1981-2010</a:t>
              </a:r>
              <a:r>
                <a:rPr kumimoji="1" lang="ja-JP" altLang="en-US" dirty="0"/>
                <a:t>平均からの</a:t>
              </a:r>
              <a:r>
                <a:rPr kumimoji="1" lang="en-US" altLang="ja-JP" dirty="0"/>
                <a:t>2018</a:t>
              </a:r>
              <a:r>
                <a:rPr kumimoji="1" lang="ja-JP" altLang="en-US" dirty="0"/>
                <a:t>年</a:t>
              </a:r>
              <a:r>
                <a:rPr kumimoji="1" lang="en-US" altLang="ja-JP" dirty="0"/>
                <a:t>7</a:t>
              </a:r>
              <a:r>
                <a:rPr kumimoji="1" lang="ja-JP" altLang="en-US" dirty="0"/>
                <a:t>月の月平均気温偏差</a:t>
              </a:r>
            </a:p>
          </p:txBody>
        </p:sp>
      </p:grpSp>
      <p:sp>
        <p:nvSpPr>
          <p:cNvPr id="20" name="動作設定ボタン: 進む/次へ 19">
            <a:hlinkClick r:id="rId5" action="ppaction://hlinksldjump" highlightClick="1"/>
            <a:extLst>
              <a:ext uri="{FF2B5EF4-FFF2-40B4-BE49-F238E27FC236}">
                <a16:creationId xmlns:a16="http://schemas.microsoft.com/office/drawing/2014/main" id="{C59141C3-3D39-4DD9-853F-D20CD7DC4C3A}"/>
              </a:ext>
            </a:extLst>
          </p:cNvPr>
          <p:cNvSpPr/>
          <p:nvPr/>
        </p:nvSpPr>
        <p:spPr>
          <a:xfrm>
            <a:off x="8688235" y="5699496"/>
            <a:ext cx="433463" cy="43367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C17B3D8-E3F0-4FEE-AE83-C7A3D5830991}"/>
              </a:ext>
            </a:extLst>
          </p:cNvPr>
          <p:cNvSpPr txBox="1"/>
          <p:nvPr/>
        </p:nvSpPr>
        <p:spPr>
          <a:xfrm>
            <a:off x="1123585" y="4646702"/>
            <a:ext cx="3500288" cy="523220"/>
          </a:xfrm>
          <a:prstGeom prst="rect">
            <a:avLst/>
          </a:prstGeom>
          <a:noFill/>
        </p:spPr>
        <p:txBody>
          <a:bodyPr wrap="square" rtlCol="0">
            <a:spAutoFit/>
          </a:bodyPr>
          <a:lstStyle/>
          <a:p>
            <a:r>
              <a:rPr kumimoji="1" lang="ja-JP" altLang="en-US" sz="2800" dirty="0">
                <a:solidFill>
                  <a:srgbClr val="3333FF"/>
                </a:solidFill>
              </a:rPr>
              <a:t>強い</a:t>
            </a:r>
            <a:r>
              <a:rPr kumimoji="1" lang="ja-JP" altLang="en-US" sz="2800" dirty="0"/>
              <a:t>異常気象が</a:t>
            </a:r>
            <a:r>
              <a:rPr kumimoji="1" lang="ja-JP" altLang="en-US" sz="2800" dirty="0">
                <a:solidFill>
                  <a:srgbClr val="3333FF"/>
                </a:solidFill>
              </a:rPr>
              <a:t>頻発</a:t>
            </a:r>
          </a:p>
        </p:txBody>
      </p:sp>
    </p:spTree>
    <p:extLst>
      <p:ext uri="{BB962C8B-B14F-4D97-AF65-F5344CB8AC3E}">
        <p14:creationId xmlns:p14="http://schemas.microsoft.com/office/powerpoint/2010/main" val="275352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31</a:t>
            </a:fld>
            <a:endParaRPr lang="ja-JP" altLang="en-US">
              <a:solidFill>
                <a:prstClr val="black">
                  <a:tint val="75000"/>
                </a:prstClr>
              </a:solidFill>
            </a:endParaRPr>
          </a:p>
        </p:txBody>
      </p:sp>
      <p:pic>
        <p:nvPicPr>
          <p:cNvPr id="5" name="図 4">
            <a:extLst>
              <a:ext uri="{FF2B5EF4-FFF2-40B4-BE49-F238E27FC236}">
                <a16:creationId xmlns:a16="http://schemas.microsoft.com/office/drawing/2014/main" id="{38CF6807-6A15-405F-A729-47AF076A8EDD}"/>
              </a:ext>
            </a:extLst>
          </p:cNvPr>
          <p:cNvPicPr>
            <a:picLocks noChangeAspect="1"/>
          </p:cNvPicPr>
          <p:nvPr/>
        </p:nvPicPr>
        <p:blipFill>
          <a:blip r:embed="rId3"/>
          <a:stretch>
            <a:fillRect/>
          </a:stretch>
        </p:blipFill>
        <p:spPr>
          <a:xfrm>
            <a:off x="5191405" y="2364062"/>
            <a:ext cx="4082062" cy="3558258"/>
          </a:xfrm>
          <a:prstGeom prst="rect">
            <a:avLst/>
          </a:prstGeom>
        </p:spPr>
      </p:pic>
      <p:pic>
        <p:nvPicPr>
          <p:cNvPr id="7" name="図 6">
            <a:extLst>
              <a:ext uri="{FF2B5EF4-FFF2-40B4-BE49-F238E27FC236}">
                <a16:creationId xmlns:a16="http://schemas.microsoft.com/office/drawing/2014/main" id="{14E6D0E3-8DF5-4892-A22E-D6D4432EC85C}"/>
              </a:ext>
            </a:extLst>
          </p:cNvPr>
          <p:cNvPicPr>
            <a:picLocks noChangeAspect="1"/>
          </p:cNvPicPr>
          <p:nvPr/>
        </p:nvPicPr>
        <p:blipFill>
          <a:blip r:embed="rId4"/>
          <a:stretch>
            <a:fillRect/>
          </a:stretch>
        </p:blipFill>
        <p:spPr>
          <a:xfrm>
            <a:off x="41564" y="3058723"/>
            <a:ext cx="4176000" cy="3546285"/>
          </a:xfrm>
          <a:prstGeom prst="rect">
            <a:avLst/>
          </a:prstGeom>
        </p:spPr>
      </p:pic>
      <p:sp>
        <p:nvSpPr>
          <p:cNvPr id="8" name="テキスト ボックス 7">
            <a:extLst>
              <a:ext uri="{FF2B5EF4-FFF2-40B4-BE49-F238E27FC236}">
                <a16:creationId xmlns:a16="http://schemas.microsoft.com/office/drawing/2014/main" id="{1647D3A8-25B2-4E0C-B884-4481D6C17F0F}"/>
              </a:ext>
            </a:extLst>
          </p:cNvPr>
          <p:cNvSpPr txBox="1"/>
          <p:nvPr/>
        </p:nvSpPr>
        <p:spPr>
          <a:xfrm>
            <a:off x="1538463" y="6516254"/>
            <a:ext cx="2133600" cy="369332"/>
          </a:xfrm>
          <a:prstGeom prst="rect">
            <a:avLst/>
          </a:prstGeom>
          <a:noFill/>
        </p:spPr>
        <p:txBody>
          <a:bodyPr wrap="square" rtlCol="0">
            <a:spAutoFit/>
          </a:bodyPr>
          <a:lstStyle/>
          <a:p>
            <a:r>
              <a:rPr kumimoji="1" lang="en-US" altLang="ja-JP" dirty="0" err="1"/>
              <a:t>Imada</a:t>
            </a:r>
            <a:r>
              <a:rPr kumimoji="1" lang="en-US" altLang="ja-JP" dirty="0"/>
              <a:t> et al. (2019)</a:t>
            </a:r>
            <a:endParaRPr kumimoji="1" lang="ja-JP" altLang="en-US" dirty="0"/>
          </a:p>
        </p:txBody>
      </p:sp>
      <p:sp>
        <p:nvSpPr>
          <p:cNvPr id="3" name="テキスト ボックス 2">
            <a:extLst>
              <a:ext uri="{FF2B5EF4-FFF2-40B4-BE49-F238E27FC236}">
                <a16:creationId xmlns:a16="http://schemas.microsoft.com/office/drawing/2014/main" id="{9BEBFCB5-A448-4429-862A-59DC03ABD47C}"/>
              </a:ext>
            </a:extLst>
          </p:cNvPr>
          <p:cNvSpPr txBox="1"/>
          <p:nvPr/>
        </p:nvSpPr>
        <p:spPr>
          <a:xfrm>
            <a:off x="4167043" y="5866539"/>
            <a:ext cx="5748527" cy="830997"/>
          </a:xfrm>
          <a:prstGeom prst="rect">
            <a:avLst/>
          </a:prstGeom>
          <a:noFill/>
        </p:spPr>
        <p:txBody>
          <a:bodyPr wrap="square" rtlCol="0">
            <a:spAutoFit/>
          </a:bodyPr>
          <a:lstStyle/>
          <a:p>
            <a:r>
              <a:rPr kumimoji="1" lang="en-US" altLang="ja-JP" sz="2400" dirty="0"/>
              <a:t>2018</a:t>
            </a:r>
            <a:r>
              <a:rPr kumimoji="1" lang="ja-JP" altLang="en-US" sz="2400" dirty="0"/>
              <a:t>年夏の</a:t>
            </a:r>
            <a:r>
              <a:rPr kumimoji="1" lang="ja-JP" altLang="en-US" sz="2400" dirty="0">
                <a:solidFill>
                  <a:srgbClr val="FF0000"/>
                </a:solidFill>
              </a:rPr>
              <a:t>猛暑</a:t>
            </a:r>
          </a:p>
          <a:p>
            <a:r>
              <a:rPr kumimoji="1" lang="ja-JP" altLang="en-US" sz="2400" dirty="0">
                <a:solidFill>
                  <a:srgbClr val="FF0000"/>
                </a:solidFill>
              </a:rPr>
              <a:t> 温暖化</a:t>
            </a:r>
            <a:r>
              <a:rPr kumimoji="1" lang="ja-JP" altLang="en-US" sz="2400" dirty="0"/>
              <a:t>がなければ，あり得なかった！</a:t>
            </a:r>
          </a:p>
        </p:txBody>
      </p:sp>
      <p:sp>
        <p:nvSpPr>
          <p:cNvPr id="6" name="テキスト ボックス 5">
            <a:extLst>
              <a:ext uri="{FF2B5EF4-FFF2-40B4-BE49-F238E27FC236}">
                <a16:creationId xmlns:a16="http://schemas.microsoft.com/office/drawing/2014/main" id="{D3EF1CB6-B988-4FA1-A1C7-716CA3707088}"/>
              </a:ext>
            </a:extLst>
          </p:cNvPr>
          <p:cNvSpPr txBox="1"/>
          <p:nvPr/>
        </p:nvSpPr>
        <p:spPr>
          <a:xfrm>
            <a:off x="27667" y="3141738"/>
            <a:ext cx="359394" cy="369332"/>
          </a:xfrm>
          <a:prstGeom prst="rect">
            <a:avLst/>
          </a:prstGeom>
          <a:noFill/>
        </p:spPr>
        <p:txBody>
          <a:bodyPr wrap="none" rtlCol="0">
            <a:spAutoFit/>
          </a:bodyPr>
          <a:lstStyle/>
          <a:p>
            <a:r>
              <a:rPr kumimoji="1" lang="ja-JP" altLang="en-US" dirty="0"/>
              <a:t>Ｋ</a:t>
            </a:r>
          </a:p>
        </p:txBody>
      </p:sp>
      <p:sp>
        <p:nvSpPr>
          <p:cNvPr id="9" name="テキスト ボックス 8">
            <a:extLst>
              <a:ext uri="{FF2B5EF4-FFF2-40B4-BE49-F238E27FC236}">
                <a16:creationId xmlns:a16="http://schemas.microsoft.com/office/drawing/2014/main" id="{B221BCBB-CB55-43D3-A589-6AACC3A04138}"/>
              </a:ext>
            </a:extLst>
          </p:cNvPr>
          <p:cNvSpPr txBox="1"/>
          <p:nvPr/>
        </p:nvSpPr>
        <p:spPr>
          <a:xfrm>
            <a:off x="8545090" y="5628799"/>
            <a:ext cx="359394" cy="369332"/>
          </a:xfrm>
          <a:prstGeom prst="rect">
            <a:avLst/>
          </a:prstGeom>
          <a:noFill/>
        </p:spPr>
        <p:txBody>
          <a:bodyPr wrap="none" rtlCol="0">
            <a:spAutoFit/>
          </a:bodyPr>
          <a:lstStyle/>
          <a:p>
            <a:r>
              <a:rPr kumimoji="1" lang="ja-JP" altLang="en-US" b="1" dirty="0"/>
              <a:t>Ｋ</a:t>
            </a:r>
          </a:p>
        </p:txBody>
      </p:sp>
      <p:sp>
        <p:nvSpPr>
          <p:cNvPr id="11" name="テキスト ボックス 10">
            <a:extLst>
              <a:ext uri="{FF2B5EF4-FFF2-40B4-BE49-F238E27FC236}">
                <a16:creationId xmlns:a16="http://schemas.microsoft.com/office/drawing/2014/main" id="{927F88B0-2A96-4AE2-AE28-E36024D39718}"/>
              </a:ext>
            </a:extLst>
          </p:cNvPr>
          <p:cNvSpPr txBox="1"/>
          <p:nvPr/>
        </p:nvSpPr>
        <p:spPr>
          <a:xfrm>
            <a:off x="159073" y="136523"/>
            <a:ext cx="8943363" cy="2431435"/>
          </a:xfrm>
          <a:prstGeom prst="rect">
            <a:avLst/>
          </a:prstGeom>
          <a:noFill/>
        </p:spPr>
        <p:txBody>
          <a:bodyPr wrap="square">
            <a:spAutoFit/>
          </a:bodyPr>
          <a:lstStyle/>
          <a:p>
            <a:r>
              <a:rPr lang="ja-JP" altLang="en-US" sz="2400" dirty="0">
                <a:solidFill>
                  <a:srgbClr val="FF0000"/>
                </a:solidFill>
              </a:rPr>
              <a:t>この猛暑は温暖化のせいですか？</a:t>
            </a:r>
          </a:p>
          <a:p>
            <a:r>
              <a:rPr lang="ja-JP" altLang="en-US" sz="2400" dirty="0"/>
              <a:t>• </a:t>
            </a:r>
            <a:r>
              <a:rPr lang="ja-JP" altLang="en-US" sz="2400" dirty="0">
                <a:solidFill>
                  <a:srgbClr val="3333FF"/>
                </a:solidFill>
              </a:rPr>
              <a:t>これまでの回答</a:t>
            </a:r>
            <a:r>
              <a:rPr lang="ja-JP" altLang="en-US" sz="2400" dirty="0"/>
              <a:t>：個別の現象が，温暖化のせいだと言うことは原理</a:t>
            </a:r>
          </a:p>
          <a:p>
            <a:r>
              <a:rPr lang="ja-JP" altLang="en-US" sz="2400" dirty="0"/>
              <a:t>　的にできない。←異常気象は内部変動によっても生じるので。</a:t>
            </a:r>
          </a:p>
          <a:p>
            <a:r>
              <a:rPr lang="ja-JP" altLang="en-US" sz="2400" dirty="0"/>
              <a:t>• </a:t>
            </a:r>
            <a:r>
              <a:rPr lang="ja-JP" altLang="en-US" sz="2400" dirty="0">
                <a:solidFill>
                  <a:srgbClr val="3333FF"/>
                </a:solidFill>
              </a:rPr>
              <a:t>現在の回答</a:t>
            </a:r>
            <a:r>
              <a:rPr lang="ja-JP" altLang="en-US" sz="2400" dirty="0"/>
              <a:t>：温暖化が，観測されたような異常気象の発生確率や</a:t>
            </a:r>
          </a:p>
          <a:p>
            <a:r>
              <a:rPr lang="ja-JP" altLang="en-US" sz="2400" dirty="0"/>
              <a:t>　強度をどの程度変えたかは定量評価できる。</a:t>
            </a:r>
            <a:r>
              <a:rPr lang="ja-JP" altLang="en-US" sz="2400" dirty="0">
                <a:solidFill>
                  <a:srgbClr val="FF0000"/>
                </a:solidFill>
              </a:rPr>
              <a:t>アンサンブル技法</a:t>
            </a:r>
            <a:endParaRPr lang="ja-JP" altLang="en-US" dirty="0">
              <a:solidFill>
                <a:srgbClr val="FF0000"/>
              </a:solidFill>
            </a:endParaRPr>
          </a:p>
          <a:p>
            <a:r>
              <a:rPr lang="ja-JP" altLang="en-US" sz="3200" dirty="0"/>
              <a:t>→</a:t>
            </a:r>
            <a:r>
              <a:rPr lang="ja-JP" altLang="en-US" sz="3200" dirty="0">
                <a:solidFill>
                  <a:srgbClr val="FF0000"/>
                </a:solidFill>
              </a:rPr>
              <a:t>イベント・アトリビューション</a:t>
            </a:r>
          </a:p>
        </p:txBody>
      </p:sp>
      <p:sp>
        <p:nvSpPr>
          <p:cNvPr id="12" name="テキスト ボックス 11">
            <a:extLst>
              <a:ext uri="{FF2B5EF4-FFF2-40B4-BE49-F238E27FC236}">
                <a16:creationId xmlns:a16="http://schemas.microsoft.com/office/drawing/2014/main" id="{518B9C78-6A03-4A53-8B88-BCA1F96481B7}"/>
              </a:ext>
            </a:extLst>
          </p:cNvPr>
          <p:cNvSpPr txBox="1"/>
          <p:nvPr/>
        </p:nvSpPr>
        <p:spPr>
          <a:xfrm>
            <a:off x="387062" y="2411720"/>
            <a:ext cx="4509300" cy="707886"/>
          </a:xfrm>
          <a:prstGeom prst="rect">
            <a:avLst/>
          </a:prstGeom>
          <a:noFill/>
        </p:spPr>
        <p:txBody>
          <a:bodyPr wrap="square" rtlCol="0">
            <a:spAutoFit/>
          </a:bodyPr>
          <a:lstStyle/>
          <a:p>
            <a:r>
              <a:rPr kumimoji="1" lang="ja-JP" altLang="en-US" sz="2000" dirty="0"/>
              <a:t>その猛暑の条件</a:t>
            </a:r>
            <a:r>
              <a:rPr kumimoji="1" lang="en-US" altLang="ja-JP" sz="2000" dirty="0"/>
              <a:t>(</a:t>
            </a:r>
            <a:r>
              <a:rPr kumimoji="1" lang="ja-JP" altLang="en-US" sz="2000" dirty="0"/>
              <a:t>海面水温など</a:t>
            </a:r>
            <a:r>
              <a:rPr kumimoji="1" lang="en-US" altLang="ja-JP" sz="2000" dirty="0"/>
              <a:t>)</a:t>
            </a:r>
            <a:r>
              <a:rPr kumimoji="1" lang="ja-JP" altLang="en-US" sz="2000" dirty="0"/>
              <a:t>の下でシミュレーションを多数回繰り返す。</a:t>
            </a:r>
          </a:p>
        </p:txBody>
      </p:sp>
      <p:sp>
        <p:nvSpPr>
          <p:cNvPr id="2" name="テキスト ボックス 1">
            <a:extLst>
              <a:ext uri="{FF2B5EF4-FFF2-40B4-BE49-F238E27FC236}">
                <a16:creationId xmlns:a16="http://schemas.microsoft.com/office/drawing/2014/main" id="{A5136010-CF70-4514-B07F-13864784F2EE}"/>
              </a:ext>
            </a:extLst>
          </p:cNvPr>
          <p:cNvSpPr txBox="1"/>
          <p:nvPr/>
        </p:nvSpPr>
        <p:spPr>
          <a:xfrm>
            <a:off x="4125191" y="4073236"/>
            <a:ext cx="1124243" cy="1200329"/>
          </a:xfrm>
          <a:prstGeom prst="rect">
            <a:avLst/>
          </a:prstGeom>
          <a:noFill/>
        </p:spPr>
        <p:txBody>
          <a:bodyPr wrap="square" rtlCol="0">
            <a:spAutoFit/>
          </a:bodyPr>
          <a:lstStyle/>
          <a:p>
            <a:r>
              <a:rPr kumimoji="1" lang="ja-JP" altLang="en-US" dirty="0"/>
              <a:t>日本域の</a:t>
            </a:r>
            <a:r>
              <a:rPr kumimoji="1" lang="en-US" altLang="ja-JP" dirty="0"/>
              <a:t>7</a:t>
            </a:r>
            <a:r>
              <a:rPr kumimoji="1" lang="ja-JP" altLang="en-US" dirty="0"/>
              <a:t>月の</a:t>
            </a:r>
            <a:r>
              <a:rPr kumimoji="1" lang="en-US" altLang="ja-JP" dirty="0"/>
              <a:t>850hPa</a:t>
            </a:r>
            <a:r>
              <a:rPr kumimoji="1" lang="ja-JP" altLang="en-US" dirty="0"/>
              <a:t>面気温</a:t>
            </a:r>
          </a:p>
        </p:txBody>
      </p:sp>
      <p:grpSp>
        <p:nvGrpSpPr>
          <p:cNvPr id="25" name="グループ化 24">
            <a:extLst>
              <a:ext uri="{FF2B5EF4-FFF2-40B4-BE49-F238E27FC236}">
                <a16:creationId xmlns:a16="http://schemas.microsoft.com/office/drawing/2014/main" id="{B0348D7F-4E7F-4AFE-8F72-3238BDCE8E22}"/>
              </a:ext>
            </a:extLst>
          </p:cNvPr>
          <p:cNvGrpSpPr/>
          <p:nvPr/>
        </p:nvGrpSpPr>
        <p:grpSpPr>
          <a:xfrm>
            <a:off x="387061" y="3311912"/>
            <a:ext cx="3059332" cy="3011174"/>
            <a:chOff x="387061" y="3311912"/>
            <a:chExt cx="3059332" cy="3011174"/>
          </a:xfrm>
        </p:grpSpPr>
        <p:cxnSp>
          <p:nvCxnSpPr>
            <p:cNvPr id="13" name="直線矢印コネクタ 12">
              <a:extLst>
                <a:ext uri="{FF2B5EF4-FFF2-40B4-BE49-F238E27FC236}">
                  <a16:creationId xmlns:a16="http://schemas.microsoft.com/office/drawing/2014/main" id="{486DF0B4-2F3E-4CDD-98B7-513E1A0591EE}"/>
                </a:ext>
              </a:extLst>
            </p:cNvPr>
            <p:cNvCxnSpPr/>
            <p:nvPr/>
          </p:nvCxnSpPr>
          <p:spPr>
            <a:xfrm>
              <a:off x="1427356" y="3691054"/>
              <a:ext cx="111107" cy="234175"/>
            </a:xfrm>
            <a:prstGeom prst="straightConnector1">
              <a:avLst/>
            </a:prstGeom>
            <a:ln w="3810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EEBC79FF-5D4D-4FA2-B6BA-CCC7A6E87641}"/>
                </a:ext>
              </a:extLst>
            </p:cNvPr>
            <p:cNvSpPr txBox="1"/>
            <p:nvPr/>
          </p:nvSpPr>
          <p:spPr>
            <a:xfrm>
              <a:off x="862884" y="3397597"/>
              <a:ext cx="1004552" cy="369332"/>
            </a:xfrm>
            <a:prstGeom prst="rect">
              <a:avLst/>
            </a:prstGeom>
            <a:noFill/>
          </p:spPr>
          <p:txBody>
            <a:bodyPr wrap="square" rtlCol="0">
              <a:spAutoFit/>
            </a:bodyPr>
            <a:lstStyle/>
            <a:p>
              <a:r>
                <a:rPr kumimoji="1" lang="ja-JP" altLang="en-US" b="1" dirty="0"/>
                <a:t>観測値</a:t>
              </a:r>
            </a:p>
          </p:txBody>
        </p:sp>
        <p:cxnSp>
          <p:nvCxnSpPr>
            <p:cNvPr id="17" name="直線矢印コネクタ 16">
              <a:extLst>
                <a:ext uri="{FF2B5EF4-FFF2-40B4-BE49-F238E27FC236}">
                  <a16:creationId xmlns:a16="http://schemas.microsoft.com/office/drawing/2014/main" id="{5C80F78A-70C3-441E-ACA7-DEC971B0D7AC}"/>
                </a:ext>
              </a:extLst>
            </p:cNvPr>
            <p:cNvCxnSpPr>
              <a:cxnSpLocks/>
            </p:cNvCxnSpPr>
            <p:nvPr/>
          </p:nvCxnSpPr>
          <p:spPr>
            <a:xfrm>
              <a:off x="3188834" y="3521379"/>
              <a:ext cx="257559" cy="468974"/>
            </a:xfrm>
            <a:prstGeom prst="straightConnector1">
              <a:avLst/>
            </a:prstGeom>
            <a:ln w="3810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34C059AB-3A28-478D-B430-B86EF0BBB508}"/>
                </a:ext>
              </a:extLst>
            </p:cNvPr>
            <p:cNvSpPr txBox="1"/>
            <p:nvPr/>
          </p:nvSpPr>
          <p:spPr>
            <a:xfrm>
              <a:off x="2168201" y="3311912"/>
              <a:ext cx="1123664" cy="369332"/>
            </a:xfrm>
            <a:prstGeom prst="rect">
              <a:avLst/>
            </a:prstGeom>
            <a:noFill/>
          </p:spPr>
          <p:txBody>
            <a:bodyPr wrap="square" rtlCol="0">
              <a:spAutoFit/>
            </a:bodyPr>
            <a:lstStyle/>
            <a:p>
              <a:r>
                <a:rPr kumimoji="1" lang="ja-JP" altLang="en-US" b="1" dirty="0"/>
                <a:t>現在気候</a:t>
              </a:r>
            </a:p>
          </p:txBody>
        </p:sp>
        <p:cxnSp>
          <p:nvCxnSpPr>
            <p:cNvPr id="22" name="直線矢印コネクタ 21">
              <a:extLst>
                <a:ext uri="{FF2B5EF4-FFF2-40B4-BE49-F238E27FC236}">
                  <a16:creationId xmlns:a16="http://schemas.microsoft.com/office/drawing/2014/main" id="{C830D111-00DF-4AC0-AD17-56A00DB20DB4}"/>
                </a:ext>
              </a:extLst>
            </p:cNvPr>
            <p:cNvCxnSpPr/>
            <p:nvPr/>
          </p:nvCxnSpPr>
          <p:spPr>
            <a:xfrm flipV="1">
              <a:off x="1004551" y="5827902"/>
              <a:ext cx="154547" cy="131592"/>
            </a:xfrm>
            <a:prstGeom prst="straightConnector1">
              <a:avLst/>
            </a:prstGeom>
            <a:ln w="3810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2C1C8A18-ED0D-4DD5-8EE1-8D9318133958}"/>
                </a:ext>
              </a:extLst>
            </p:cNvPr>
            <p:cNvSpPr txBox="1"/>
            <p:nvPr/>
          </p:nvSpPr>
          <p:spPr>
            <a:xfrm>
              <a:off x="387061" y="5953754"/>
              <a:ext cx="1364466" cy="369332"/>
            </a:xfrm>
            <a:prstGeom prst="rect">
              <a:avLst/>
            </a:prstGeom>
            <a:noFill/>
          </p:spPr>
          <p:txBody>
            <a:bodyPr wrap="square" rtlCol="0">
              <a:spAutoFit/>
            </a:bodyPr>
            <a:lstStyle/>
            <a:p>
              <a:r>
                <a:rPr kumimoji="1" lang="ja-JP" altLang="en-US" b="1" dirty="0"/>
                <a:t>産業革命前</a:t>
              </a:r>
            </a:p>
          </p:txBody>
        </p:sp>
      </p:grpSp>
    </p:spTree>
    <p:extLst>
      <p:ext uri="{BB962C8B-B14F-4D97-AF65-F5344CB8AC3E}">
        <p14:creationId xmlns:p14="http://schemas.microsoft.com/office/powerpoint/2010/main" val="119552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fade">
                                      <p:cBhvr>
                                        <p:cTn id="7" dur="500"/>
                                        <p:tgtEl>
                                          <p:spTgt spid="11">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4" end="4"/>
                                            </p:txEl>
                                          </p:spTgt>
                                        </p:tgtEl>
                                        <p:attrNameLst>
                                          <p:attrName>style.visibility</p:attrName>
                                        </p:attrNameLst>
                                      </p:cBhvr>
                                      <p:to>
                                        <p:strVal val="visible"/>
                                      </p:to>
                                    </p:set>
                                    <p:animEffect transition="in" filter="fade">
                                      <p:cBhvr>
                                        <p:cTn id="10" dur="500"/>
                                        <p:tgtEl>
                                          <p:spTgt spid="11">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animEffect transition="in" filter="fade">
                                      <p:cBhvr>
                                        <p:cTn id="13" dur="500"/>
                                        <p:tgtEl>
                                          <p:spTgt spid="11">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Effect transition="in" filter="fade">
                                      <p:cBhvr>
                                        <p:cTn id="46" dur="500"/>
                                        <p:tgtEl>
                                          <p:spTgt spid="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fade">
                                      <p:cBhvr>
                                        <p:cTn id="5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p:bldP spid="12"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32</a:t>
            </a:fld>
            <a:endParaRPr lang="ja-JP" altLang="en-US">
              <a:solidFill>
                <a:prstClr val="black">
                  <a:tint val="75000"/>
                </a:prstClr>
              </a:solidFill>
            </a:endParaRPr>
          </a:p>
        </p:txBody>
      </p:sp>
      <p:sp>
        <p:nvSpPr>
          <p:cNvPr id="5" name="テキスト ボックス 4">
            <a:extLst>
              <a:ext uri="{FF2B5EF4-FFF2-40B4-BE49-F238E27FC236}">
                <a16:creationId xmlns:a16="http://schemas.microsoft.com/office/drawing/2014/main" id="{59A5C4C1-8D02-4277-9F84-70064606C239}"/>
              </a:ext>
            </a:extLst>
          </p:cNvPr>
          <p:cNvSpPr txBox="1"/>
          <p:nvPr/>
        </p:nvSpPr>
        <p:spPr>
          <a:xfrm>
            <a:off x="384464" y="258863"/>
            <a:ext cx="8130886" cy="1815882"/>
          </a:xfrm>
          <a:prstGeom prst="rect">
            <a:avLst/>
          </a:prstGeom>
          <a:noFill/>
        </p:spPr>
        <p:txBody>
          <a:bodyPr wrap="square">
            <a:spAutoFit/>
          </a:bodyPr>
          <a:lstStyle/>
          <a:p>
            <a:pPr marL="127000" indent="-127000" algn="l"/>
            <a:r>
              <a:rPr lang="en-US" altLang="ja-JP" sz="2800" b="1" kern="0" dirty="0">
                <a:solidFill>
                  <a:srgbClr val="5497E0"/>
                </a:solidFill>
                <a:effectLst/>
                <a:latin typeface="SegoeUI-Bold"/>
                <a:ea typeface="游明朝" panose="02020400000000000000" pitchFamily="18" charset="-128"/>
                <a:cs typeface="SegoeUI-Bold"/>
              </a:rPr>
              <a:t>A.4 </a:t>
            </a:r>
            <a:r>
              <a:rPr lang="ja-JP" altLang="ja-JP" sz="2800" b="1" kern="0" dirty="0">
                <a:solidFill>
                  <a:srgbClr val="5497E0"/>
                </a:solidFill>
                <a:effectLst/>
                <a:latin typeface="游明朝" panose="02020400000000000000" pitchFamily="18" charset="-128"/>
                <a:ea typeface="YuGothic-Bold"/>
                <a:cs typeface="YuGothic-Bold"/>
              </a:rPr>
              <a:t>気候プロセス、古気候的証拠及び放射強制力の増加に対する気候システムの応答に関する知識の向上により、</a:t>
            </a:r>
            <a:r>
              <a:rPr lang="en-US" altLang="ja-JP" sz="2800" b="1" kern="0" dirty="0">
                <a:solidFill>
                  <a:srgbClr val="FF0000"/>
                </a:solidFill>
                <a:effectLst/>
                <a:latin typeface="SegoeUI-Bold"/>
                <a:ea typeface="游明朝" panose="02020400000000000000" pitchFamily="18" charset="-128"/>
                <a:cs typeface="SegoeUI-Bold"/>
              </a:rPr>
              <a:t>AR5 </a:t>
            </a:r>
            <a:r>
              <a:rPr lang="ja-JP" altLang="ja-JP" sz="2800" b="1" kern="0" dirty="0">
                <a:solidFill>
                  <a:srgbClr val="FF0000"/>
                </a:solidFill>
                <a:effectLst/>
                <a:latin typeface="游明朝" panose="02020400000000000000" pitchFamily="18" charset="-128"/>
                <a:ea typeface="YuGothic-Bold"/>
                <a:cs typeface="YuGothic-Bold"/>
              </a:rPr>
              <a:t>よりも狭い範囲で、</a:t>
            </a:r>
            <a:r>
              <a:rPr lang="en-US" altLang="ja-JP" sz="2800" b="1" kern="0" dirty="0">
                <a:solidFill>
                  <a:srgbClr val="FF0000"/>
                </a:solidFill>
                <a:effectLst/>
                <a:latin typeface="SegoeUI-Bold"/>
                <a:ea typeface="游明朝" panose="02020400000000000000" pitchFamily="18" charset="-128"/>
                <a:cs typeface="SegoeUI-Bold"/>
              </a:rPr>
              <a:t>3</a:t>
            </a:r>
            <a:r>
              <a:rPr lang="ja-JP" altLang="ja-JP" sz="2800" b="1" kern="0" dirty="0">
                <a:solidFill>
                  <a:srgbClr val="FF0000"/>
                </a:solidFill>
                <a:effectLst/>
                <a:latin typeface="游明朝" panose="02020400000000000000" pitchFamily="18" charset="-128"/>
                <a:ea typeface="YuGothic-Bold"/>
                <a:cs typeface="YuGothic-Bold"/>
              </a:rPr>
              <a:t>℃という平衡気候感度</a:t>
            </a:r>
            <a:r>
              <a:rPr lang="ja-JP" altLang="ja-JP" sz="2800" b="1" kern="0" dirty="0">
                <a:solidFill>
                  <a:srgbClr val="5497E0"/>
                </a:solidFill>
                <a:effectLst/>
                <a:latin typeface="游明朝" panose="02020400000000000000" pitchFamily="18" charset="-128"/>
                <a:ea typeface="YuGothic-Bold"/>
                <a:cs typeface="YuGothic-Bold"/>
              </a:rPr>
              <a:t>の最良推定値が導き出された。</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8" name="図 7">
            <a:extLst>
              <a:ext uri="{FF2B5EF4-FFF2-40B4-BE49-F238E27FC236}">
                <a16:creationId xmlns:a16="http://schemas.microsoft.com/office/drawing/2014/main" id="{C611A06D-556A-4675-AAAF-0263895F250C}"/>
              </a:ext>
            </a:extLst>
          </p:cNvPr>
          <p:cNvPicPr>
            <a:picLocks noChangeAspect="1"/>
          </p:cNvPicPr>
          <p:nvPr/>
        </p:nvPicPr>
        <p:blipFill rotWithShape="1">
          <a:blip r:embed="rId3"/>
          <a:srcRect r="2045" b="43637"/>
          <a:stretch/>
        </p:blipFill>
        <p:spPr>
          <a:xfrm>
            <a:off x="503958" y="2833836"/>
            <a:ext cx="8054821" cy="3865418"/>
          </a:xfrm>
          <a:prstGeom prst="rect">
            <a:avLst/>
          </a:prstGeom>
        </p:spPr>
      </p:pic>
      <p:sp>
        <p:nvSpPr>
          <p:cNvPr id="10" name="テキスト ボックス 9">
            <a:extLst>
              <a:ext uri="{FF2B5EF4-FFF2-40B4-BE49-F238E27FC236}">
                <a16:creationId xmlns:a16="http://schemas.microsoft.com/office/drawing/2014/main" id="{08ED0228-718B-464D-B46C-00628DD8532D}"/>
              </a:ext>
            </a:extLst>
          </p:cNvPr>
          <p:cNvSpPr txBox="1"/>
          <p:nvPr/>
        </p:nvSpPr>
        <p:spPr>
          <a:xfrm>
            <a:off x="665020" y="2074567"/>
            <a:ext cx="8324744" cy="1015663"/>
          </a:xfrm>
          <a:prstGeom prst="rect">
            <a:avLst/>
          </a:prstGeom>
          <a:solidFill>
            <a:schemeClr val="bg1"/>
          </a:solidFill>
        </p:spPr>
        <p:txBody>
          <a:bodyPr wrap="square">
            <a:spAutoFit/>
          </a:bodyPr>
          <a:lstStyle/>
          <a:p>
            <a:r>
              <a:rPr lang="ja-JP" altLang="ja-JP" sz="2000" kern="0" dirty="0">
                <a:solidFill>
                  <a:srgbClr val="FF0000"/>
                </a:solidFill>
                <a:effectLst/>
                <a:latin typeface="游明朝" panose="02020400000000000000" pitchFamily="18" charset="-128"/>
                <a:ea typeface="YuGothic-Bold"/>
                <a:cs typeface="YuGothic-Bold"/>
              </a:rPr>
              <a:t>平衡気候感度</a:t>
            </a:r>
            <a:r>
              <a:rPr lang="ja-JP" altLang="en-US" sz="2000" kern="0" dirty="0">
                <a:effectLst/>
                <a:latin typeface="游明朝" panose="02020400000000000000" pitchFamily="18" charset="-128"/>
                <a:ea typeface="YuGothic-Bold"/>
                <a:cs typeface="YuGothic-Bold"/>
              </a:rPr>
              <a:t>；大気中の</a:t>
            </a:r>
            <a:r>
              <a:rPr lang="en-US" altLang="ja-JP" sz="2000" kern="0" dirty="0">
                <a:effectLst/>
                <a:latin typeface="游明朝" panose="02020400000000000000" pitchFamily="18" charset="-128"/>
                <a:ea typeface="YuGothic-Bold"/>
                <a:cs typeface="YuGothic-Bold"/>
              </a:rPr>
              <a:t>CO2</a:t>
            </a:r>
            <a:r>
              <a:rPr lang="ja-JP" altLang="en-US" sz="2000" kern="0" dirty="0">
                <a:effectLst/>
                <a:latin typeface="游明朝" panose="02020400000000000000" pitchFamily="18" charset="-128"/>
                <a:ea typeface="YuGothic-Bold"/>
                <a:cs typeface="YuGothic-Bold"/>
              </a:rPr>
              <a:t>濃度を倍</a:t>
            </a:r>
            <a:r>
              <a:rPr lang="en-US" altLang="ja-JP" sz="2000" kern="0" dirty="0">
                <a:effectLst/>
                <a:latin typeface="游明朝" panose="02020400000000000000" pitchFamily="18" charset="-128"/>
                <a:ea typeface="YuGothic-Bold"/>
                <a:cs typeface="YuGothic-Bold"/>
              </a:rPr>
              <a:t>(1750</a:t>
            </a:r>
            <a:r>
              <a:rPr lang="ja-JP" altLang="en-US" sz="2000" kern="0" dirty="0">
                <a:effectLst/>
                <a:latin typeface="游明朝" panose="02020400000000000000" pitchFamily="18" charset="-128"/>
                <a:ea typeface="YuGothic-Bold"/>
                <a:cs typeface="YuGothic-Bold"/>
              </a:rPr>
              <a:t>年基準，</a:t>
            </a:r>
            <a:r>
              <a:rPr lang="en-US" altLang="ja-JP" sz="2000" kern="0" dirty="0">
                <a:effectLst/>
                <a:latin typeface="游明朝" panose="02020400000000000000" pitchFamily="18" charset="-128"/>
                <a:ea typeface="YuGothic-Bold"/>
                <a:cs typeface="YuGothic-Bold"/>
              </a:rPr>
              <a:t>278 ppm)</a:t>
            </a:r>
            <a:r>
              <a:rPr lang="ja-JP" altLang="en-US" sz="2000" kern="0" dirty="0">
                <a:effectLst/>
                <a:latin typeface="游明朝" panose="02020400000000000000" pitchFamily="18" charset="-128"/>
                <a:ea typeface="YuGothic-Bold"/>
                <a:cs typeface="YuGothic-Bold"/>
              </a:rPr>
              <a:t>にして</a:t>
            </a:r>
          </a:p>
          <a:p>
            <a:r>
              <a:rPr lang="ja-JP" altLang="en-US" sz="2000" kern="0" dirty="0">
                <a:effectLst/>
                <a:latin typeface="游明朝" panose="02020400000000000000" pitchFamily="18" charset="-128"/>
                <a:ea typeface="YuGothic-Bold"/>
                <a:cs typeface="YuGothic-Bold"/>
              </a:rPr>
              <a:t>　　　十分時間がたったとき</a:t>
            </a:r>
            <a:r>
              <a:rPr lang="en-US" altLang="ja-JP" sz="2000" kern="0" dirty="0">
                <a:effectLst/>
                <a:latin typeface="游明朝" panose="02020400000000000000" pitchFamily="18" charset="-128"/>
                <a:ea typeface="YuGothic-Bold"/>
                <a:cs typeface="YuGothic-Bold"/>
              </a:rPr>
              <a:t>(</a:t>
            </a:r>
            <a:r>
              <a:rPr lang="ja-JP" altLang="en-US" sz="2000" kern="0" dirty="0">
                <a:effectLst/>
                <a:latin typeface="游明朝" panose="02020400000000000000" pitchFamily="18" charset="-128"/>
                <a:ea typeface="YuGothic-Bold"/>
                <a:cs typeface="YuGothic-Bold"/>
              </a:rPr>
              <a:t>放射平衡状態</a:t>
            </a:r>
            <a:r>
              <a:rPr lang="en-US" altLang="ja-JP" sz="2000" kern="0" dirty="0">
                <a:effectLst/>
                <a:latin typeface="游明朝" panose="02020400000000000000" pitchFamily="18" charset="-128"/>
                <a:ea typeface="YuGothic-Bold"/>
                <a:cs typeface="YuGothic-Bold"/>
              </a:rPr>
              <a:t>)</a:t>
            </a:r>
            <a:r>
              <a:rPr lang="ja-JP" altLang="en-US" sz="2000" kern="0" dirty="0">
                <a:effectLst/>
                <a:latin typeface="游明朝" panose="02020400000000000000" pitchFamily="18" charset="-128"/>
                <a:ea typeface="YuGothic-Bold"/>
                <a:cs typeface="YuGothic-Bold"/>
              </a:rPr>
              <a:t>の全球平均地表気温の上昇</a:t>
            </a:r>
          </a:p>
          <a:p>
            <a:r>
              <a:rPr lang="ja-JP" altLang="en-US" sz="2000" dirty="0">
                <a:solidFill>
                  <a:srgbClr val="FF0000"/>
                </a:solidFill>
              </a:rPr>
              <a:t>　感度</a:t>
            </a:r>
            <a:r>
              <a:rPr lang="ja-JP" altLang="en-US" sz="2000" dirty="0"/>
              <a:t>：強制に対して変化が敏感な</a:t>
            </a:r>
            <a:r>
              <a:rPr lang="en-US" altLang="ja-JP" sz="2000" dirty="0"/>
              <a:t>(</a:t>
            </a:r>
            <a:r>
              <a:rPr lang="ja-JP" altLang="en-US" sz="2000" dirty="0"/>
              <a:t>高い</a:t>
            </a:r>
            <a:r>
              <a:rPr lang="en-US" altLang="ja-JP" sz="2000" dirty="0"/>
              <a:t>)</a:t>
            </a:r>
            <a:r>
              <a:rPr lang="ja-JP" altLang="en-US" sz="2000" dirty="0"/>
              <a:t>のか，鈍い</a:t>
            </a:r>
            <a:r>
              <a:rPr lang="en-US" altLang="ja-JP" sz="2000" dirty="0"/>
              <a:t>(</a:t>
            </a:r>
            <a:r>
              <a:rPr lang="ja-JP" altLang="en-US" sz="2000" dirty="0"/>
              <a:t>低い</a:t>
            </a:r>
            <a:r>
              <a:rPr lang="en-US" altLang="ja-JP" sz="2000" dirty="0"/>
              <a:t>)</a:t>
            </a:r>
            <a:r>
              <a:rPr lang="ja-JP" altLang="en-US" sz="2000" dirty="0"/>
              <a:t>のかの指標</a:t>
            </a:r>
          </a:p>
        </p:txBody>
      </p:sp>
      <p:sp>
        <p:nvSpPr>
          <p:cNvPr id="12" name="テキスト ボックス 11">
            <a:extLst>
              <a:ext uri="{FF2B5EF4-FFF2-40B4-BE49-F238E27FC236}">
                <a16:creationId xmlns:a16="http://schemas.microsoft.com/office/drawing/2014/main" id="{9B206B2C-0777-4C69-9501-AFE930A67326}"/>
              </a:ext>
            </a:extLst>
          </p:cNvPr>
          <p:cNvSpPr txBox="1"/>
          <p:nvPr/>
        </p:nvSpPr>
        <p:spPr>
          <a:xfrm rot="16200000">
            <a:off x="-121011" y="4444486"/>
            <a:ext cx="2081215" cy="369332"/>
          </a:xfrm>
          <a:prstGeom prst="rect">
            <a:avLst/>
          </a:prstGeom>
          <a:solidFill>
            <a:schemeClr val="bg1"/>
          </a:solidFill>
        </p:spPr>
        <p:txBody>
          <a:bodyPr wrap="square">
            <a:spAutoFit/>
          </a:bodyPr>
          <a:lstStyle/>
          <a:p>
            <a:r>
              <a:rPr lang="ja-JP" altLang="ja-JP" sz="1800" kern="0" dirty="0">
                <a:effectLst/>
                <a:latin typeface="游明朝" panose="02020400000000000000" pitchFamily="18" charset="-128"/>
                <a:ea typeface="YuGothic-Bold"/>
                <a:cs typeface="YuGothic-Bold"/>
              </a:rPr>
              <a:t>平衡気候感度</a:t>
            </a:r>
            <a:r>
              <a:rPr lang="en-US" altLang="ja-JP" sz="1800" kern="0" dirty="0">
                <a:effectLst/>
                <a:latin typeface="游明朝" panose="02020400000000000000" pitchFamily="18" charset="-128"/>
                <a:ea typeface="YuGothic-Bold"/>
                <a:cs typeface="YuGothic-Bold"/>
              </a:rPr>
              <a:t>(</a:t>
            </a:r>
            <a:r>
              <a:rPr lang="ja-JP" altLang="en-US" sz="1800" kern="0" dirty="0">
                <a:effectLst/>
                <a:latin typeface="游明朝" panose="02020400000000000000" pitchFamily="18" charset="-128"/>
                <a:ea typeface="YuGothic-Bold"/>
                <a:cs typeface="YuGothic-Bold"/>
              </a:rPr>
              <a:t>℃</a:t>
            </a:r>
            <a:r>
              <a:rPr lang="en-US" altLang="ja-JP" sz="1800" kern="0" dirty="0">
                <a:effectLst/>
                <a:latin typeface="游明朝" panose="02020400000000000000" pitchFamily="18" charset="-128"/>
                <a:ea typeface="YuGothic-Bold"/>
                <a:cs typeface="YuGothic-Bold"/>
              </a:rPr>
              <a:t>)</a:t>
            </a:r>
            <a:endParaRPr lang="ja-JP" altLang="en-US" dirty="0"/>
          </a:p>
        </p:txBody>
      </p:sp>
      <p:sp>
        <p:nvSpPr>
          <p:cNvPr id="13" name="テキスト ボックス 12">
            <a:extLst>
              <a:ext uri="{FF2B5EF4-FFF2-40B4-BE49-F238E27FC236}">
                <a16:creationId xmlns:a16="http://schemas.microsoft.com/office/drawing/2014/main" id="{3278D1F0-104F-4A68-8E64-515C48513C1D}"/>
              </a:ext>
            </a:extLst>
          </p:cNvPr>
          <p:cNvSpPr txBox="1"/>
          <p:nvPr/>
        </p:nvSpPr>
        <p:spPr>
          <a:xfrm>
            <a:off x="4044660" y="6370914"/>
            <a:ext cx="1369004" cy="369332"/>
          </a:xfrm>
          <a:prstGeom prst="rect">
            <a:avLst/>
          </a:prstGeom>
          <a:solidFill>
            <a:schemeClr val="bg1"/>
          </a:solidFill>
        </p:spPr>
        <p:txBody>
          <a:bodyPr wrap="square" rtlCol="0">
            <a:spAutoFit/>
          </a:bodyPr>
          <a:lstStyle/>
          <a:p>
            <a:r>
              <a:rPr kumimoji="1" lang="ja-JP" altLang="en-US" dirty="0"/>
              <a:t>　評価年</a:t>
            </a:r>
          </a:p>
        </p:txBody>
      </p:sp>
      <p:sp>
        <p:nvSpPr>
          <p:cNvPr id="14" name="正方形/長方形 13">
            <a:extLst>
              <a:ext uri="{FF2B5EF4-FFF2-40B4-BE49-F238E27FC236}">
                <a16:creationId xmlns:a16="http://schemas.microsoft.com/office/drawing/2014/main" id="{2D1225B5-3B48-4C95-BA54-F4E2B8315B14}"/>
              </a:ext>
            </a:extLst>
          </p:cNvPr>
          <p:cNvSpPr/>
          <p:nvPr/>
        </p:nvSpPr>
        <p:spPr>
          <a:xfrm>
            <a:off x="5964382" y="3429000"/>
            <a:ext cx="1745673" cy="2327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FC1243F-6D95-42FC-A3A8-A47738DBF1B2}"/>
              </a:ext>
            </a:extLst>
          </p:cNvPr>
          <p:cNvSpPr txBox="1"/>
          <p:nvPr/>
        </p:nvSpPr>
        <p:spPr>
          <a:xfrm>
            <a:off x="1766454" y="5634244"/>
            <a:ext cx="1745673" cy="338554"/>
          </a:xfrm>
          <a:prstGeom prst="rect">
            <a:avLst/>
          </a:prstGeom>
          <a:solidFill>
            <a:schemeClr val="bg1"/>
          </a:solidFill>
        </p:spPr>
        <p:txBody>
          <a:bodyPr wrap="square" rtlCol="0">
            <a:spAutoFit/>
          </a:bodyPr>
          <a:lstStyle/>
          <a:p>
            <a:r>
              <a:rPr kumimoji="1" lang="ja-JP" altLang="en-US" sz="1600" b="1" dirty="0"/>
              <a:t>主にモデル結果</a:t>
            </a:r>
          </a:p>
        </p:txBody>
      </p:sp>
      <p:cxnSp>
        <p:nvCxnSpPr>
          <p:cNvPr id="17" name="直線矢印コネクタ 16">
            <a:extLst>
              <a:ext uri="{FF2B5EF4-FFF2-40B4-BE49-F238E27FC236}">
                <a16:creationId xmlns:a16="http://schemas.microsoft.com/office/drawing/2014/main" id="{BE5C84F2-9A0B-4C46-B00B-51E65F686A45}"/>
              </a:ext>
            </a:extLst>
          </p:cNvPr>
          <p:cNvCxnSpPr/>
          <p:nvPr/>
        </p:nvCxnSpPr>
        <p:spPr>
          <a:xfrm flipH="1" flipV="1">
            <a:off x="5579918" y="5860473"/>
            <a:ext cx="72737" cy="4958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BD9781B-F0AB-43AB-9DBF-A165AEF551EF}"/>
              </a:ext>
            </a:extLst>
          </p:cNvPr>
          <p:cNvSpPr txBox="1"/>
          <p:nvPr/>
        </p:nvSpPr>
        <p:spPr>
          <a:xfrm>
            <a:off x="5375608" y="6303257"/>
            <a:ext cx="2057400" cy="338554"/>
          </a:xfrm>
          <a:prstGeom prst="rect">
            <a:avLst/>
          </a:prstGeom>
          <a:solidFill>
            <a:schemeClr val="bg1"/>
          </a:solidFill>
        </p:spPr>
        <p:txBody>
          <a:bodyPr wrap="square" rtlCol="0">
            <a:spAutoFit/>
          </a:bodyPr>
          <a:lstStyle/>
          <a:p>
            <a:r>
              <a:rPr kumimoji="1" lang="ja-JP" altLang="en-US" sz="1600" b="1" dirty="0"/>
              <a:t>加えて観測と古気候</a:t>
            </a:r>
          </a:p>
        </p:txBody>
      </p:sp>
    </p:spTree>
    <p:extLst>
      <p:ext uri="{BB962C8B-B14F-4D97-AF65-F5344CB8AC3E}">
        <p14:creationId xmlns:p14="http://schemas.microsoft.com/office/powerpoint/2010/main" val="241474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33</a:t>
            </a:fld>
            <a:endParaRPr lang="ja-JP" altLang="en-US">
              <a:solidFill>
                <a:prstClr val="black">
                  <a:tint val="75000"/>
                </a:prstClr>
              </a:solidFill>
            </a:endParaRPr>
          </a:p>
        </p:txBody>
      </p:sp>
      <p:pic>
        <p:nvPicPr>
          <p:cNvPr id="3" name="図 2">
            <a:extLst>
              <a:ext uri="{FF2B5EF4-FFF2-40B4-BE49-F238E27FC236}">
                <a16:creationId xmlns:a16="http://schemas.microsoft.com/office/drawing/2014/main" id="{3546F192-CB2B-45CB-A8FA-8D1A861F1539}"/>
              </a:ext>
            </a:extLst>
          </p:cNvPr>
          <p:cNvPicPr>
            <a:picLocks noChangeAspect="1"/>
          </p:cNvPicPr>
          <p:nvPr/>
        </p:nvPicPr>
        <p:blipFill rotWithShape="1">
          <a:blip r:embed="rId3"/>
          <a:srcRect t="55606" r="86"/>
          <a:stretch/>
        </p:blipFill>
        <p:spPr>
          <a:xfrm>
            <a:off x="299470" y="751820"/>
            <a:ext cx="8215880" cy="3044536"/>
          </a:xfrm>
          <a:prstGeom prst="rect">
            <a:avLst/>
          </a:prstGeom>
        </p:spPr>
      </p:pic>
      <p:sp>
        <p:nvSpPr>
          <p:cNvPr id="5" name="テキスト ボックス 4">
            <a:extLst>
              <a:ext uri="{FF2B5EF4-FFF2-40B4-BE49-F238E27FC236}">
                <a16:creationId xmlns:a16="http://schemas.microsoft.com/office/drawing/2014/main" id="{9BDB7AE3-73A0-414F-9636-BA1A36833433}"/>
              </a:ext>
            </a:extLst>
          </p:cNvPr>
          <p:cNvSpPr txBox="1"/>
          <p:nvPr/>
        </p:nvSpPr>
        <p:spPr>
          <a:xfrm>
            <a:off x="374073" y="228600"/>
            <a:ext cx="3086100" cy="523220"/>
          </a:xfrm>
          <a:prstGeom prst="rect">
            <a:avLst/>
          </a:prstGeom>
          <a:noFill/>
        </p:spPr>
        <p:txBody>
          <a:bodyPr wrap="square" rtlCol="0">
            <a:spAutoFit/>
          </a:bodyPr>
          <a:lstStyle/>
          <a:p>
            <a:r>
              <a:rPr kumimoji="1" lang="ja-JP" altLang="en-US" sz="2800" dirty="0"/>
              <a:t>なぜ狭まったか？</a:t>
            </a:r>
          </a:p>
        </p:txBody>
      </p:sp>
      <p:sp>
        <p:nvSpPr>
          <p:cNvPr id="6" name="テキスト ボックス 5">
            <a:extLst>
              <a:ext uri="{FF2B5EF4-FFF2-40B4-BE49-F238E27FC236}">
                <a16:creationId xmlns:a16="http://schemas.microsoft.com/office/drawing/2014/main" id="{1CF4B249-411A-4BCD-B1AC-82566B430E6A}"/>
              </a:ext>
            </a:extLst>
          </p:cNvPr>
          <p:cNvSpPr txBox="1"/>
          <p:nvPr/>
        </p:nvSpPr>
        <p:spPr>
          <a:xfrm>
            <a:off x="228599" y="1275040"/>
            <a:ext cx="1381991" cy="338554"/>
          </a:xfrm>
          <a:prstGeom prst="rect">
            <a:avLst/>
          </a:prstGeom>
          <a:solidFill>
            <a:schemeClr val="bg1"/>
          </a:solidFill>
        </p:spPr>
        <p:txBody>
          <a:bodyPr wrap="square" rtlCol="0">
            <a:spAutoFit/>
          </a:bodyPr>
          <a:lstStyle/>
          <a:p>
            <a:r>
              <a:rPr kumimoji="1" lang="ja-JP" altLang="en-US" sz="1600" b="1" dirty="0"/>
              <a:t>プロセス理解</a:t>
            </a:r>
          </a:p>
        </p:txBody>
      </p:sp>
      <p:sp>
        <p:nvSpPr>
          <p:cNvPr id="7" name="テキスト ボックス 6">
            <a:extLst>
              <a:ext uri="{FF2B5EF4-FFF2-40B4-BE49-F238E27FC236}">
                <a16:creationId xmlns:a16="http://schemas.microsoft.com/office/drawing/2014/main" id="{6C515E15-E563-45E5-8943-4F87B99882CC}"/>
              </a:ext>
            </a:extLst>
          </p:cNvPr>
          <p:cNvSpPr txBox="1"/>
          <p:nvPr/>
        </p:nvSpPr>
        <p:spPr>
          <a:xfrm>
            <a:off x="509154" y="1593696"/>
            <a:ext cx="1077189" cy="338554"/>
          </a:xfrm>
          <a:prstGeom prst="rect">
            <a:avLst/>
          </a:prstGeom>
          <a:solidFill>
            <a:schemeClr val="bg1"/>
          </a:solidFill>
        </p:spPr>
        <p:txBody>
          <a:bodyPr wrap="square" rtlCol="0">
            <a:spAutoFit/>
          </a:bodyPr>
          <a:lstStyle/>
          <a:p>
            <a:r>
              <a:rPr kumimoji="1" lang="ja-JP" altLang="en-US" sz="1600" b="1" dirty="0"/>
              <a:t>観測記録</a:t>
            </a:r>
          </a:p>
        </p:txBody>
      </p:sp>
      <p:sp>
        <p:nvSpPr>
          <p:cNvPr id="8" name="テキスト ボックス 7">
            <a:extLst>
              <a:ext uri="{FF2B5EF4-FFF2-40B4-BE49-F238E27FC236}">
                <a16:creationId xmlns:a16="http://schemas.microsoft.com/office/drawing/2014/main" id="{B3A3698C-D4AB-4124-85BD-71389C4B8A6C}"/>
              </a:ext>
            </a:extLst>
          </p:cNvPr>
          <p:cNvSpPr txBox="1"/>
          <p:nvPr/>
        </p:nvSpPr>
        <p:spPr>
          <a:xfrm>
            <a:off x="512618" y="1893713"/>
            <a:ext cx="973283" cy="338554"/>
          </a:xfrm>
          <a:prstGeom prst="rect">
            <a:avLst/>
          </a:prstGeom>
          <a:solidFill>
            <a:schemeClr val="bg1"/>
          </a:solidFill>
        </p:spPr>
        <p:txBody>
          <a:bodyPr wrap="square" rtlCol="0">
            <a:spAutoFit/>
          </a:bodyPr>
          <a:lstStyle/>
          <a:p>
            <a:r>
              <a:rPr kumimoji="1" lang="ja-JP" altLang="en-US" sz="1600" b="1" dirty="0"/>
              <a:t>古気候</a:t>
            </a:r>
          </a:p>
        </p:txBody>
      </p:sp>
      <p:sp>
        <p:nvSpPr>
          <p:cNvPr id="9" name="テキスト ボックス 8">
            <a:extLst>
              <a:ext uri="{FF2B5EF4-FFF2-40B4-BE49-F238E27FC236}">
                <a16:creationId xmlns:a16="http://schemas.microsoft.com/office/drawing/2014/main" id="{EC423816-F01C-425E-BAAE-E71B6CDF287D}"/>
              </a:ext>
            </a:extLst>
          </p:cNvPr>
          <p:cNvSpPr txBox="1"/>
          <p:nvPr/>
        </p:nvSpPr>
        <p:spPr>
          <a:xfrm>
            <a:off x="268298" y="3733965"/>
            <a:ext cx="1186430" cy="584775"/>
          </a:xfrm>
          <a:prstGeom prst="rect">
            <a:avLst/>
          </a:prstGeom>
          <a:solidFill>
            <a:schemeClr val="bg1"/>
          </a:solidFill>
        </p:spPr>
        <p:txBody>
          <a:bodyPr wrap="square" rtlCol="0">
            <a:spAutoFit/>
          </a:bodyPr>
          <a:lstStyle/>
          <a:p>
            <a:r>
              <a:rPr kumimoji="1" lang="en-US" altLang="ja-JP" sz="1600" b="1" dirty="0"/>
              <a:t>Emergent Constraint</a:t>
            </a:r>
            <a:endParaRPr kumimoji="1" lang="ja-JP" altLang="en-US" sz="1600" b="1" dirty="0"/>
          </a:p>
        </p:txBody>
      </p:sp>
      <p:sp>
        <p:nvSpPr>
          <p:cNvPr id="10" name="テキスト ボックス 9">
            <a:extLst>
              <a:ext uri="{FF2B5EF4-FFF2-40B4-BE49-F238E27FC236}">
                <a16:creationId xmlns:a16="http://schemas.microsoft.com/office/drawing/2014/main" id="{FA5A9B30-E913-4F7D-8F9E-F55277A4279A}"/>
              </a:ext>
            </a:extLst>
          </p:cNvPr>
          <p:cNvSpPr txBox="1"/>
          <p:nvPr/>
        </p:nvSpPr>
        <p:spPr>
          <a:xfrm>
            <a:off x="467592" y="2508430"/>
            <a:ext cx="1077190" cy="338554"/>
          </a:xfrm>
          <a:prstGeom prst="rect">
            <a:avLst/>
          </a:prstGeom>
          <a:solidFill>
            <a:schemeClr val="bg1"/>
          </a:solidFill>
        </p:spPr>
        <p:txBody>
          <a:bodyPr wrap="square" rtlCol="0">
            <a:spAutoFit/>
          </a:bodyPr>
          <a:lstStyle/>
          <a:p>
            <a:r>
              <a:rPr kumimoji="1" lang="ja-JP" altLang="en-US" sz="1600" b="1" dirty="0"/>
              <a:t>総合評価</a:t>
            </a:r>
          </a:p>
        </p:txBody>
      </p:sp>
      <p:cxnSp>
        <p:nvCxnSpPr>
          <p:cNvPr id="13" name="直線矢印コネクタ 12">
            <a:extLst>
              <a:ext uri="{FF2B5EF4-FFF2-40B4-BE49-F238E27FC236}">
                <a16:creationId xmlns:a16="http://schemas.microsoft.com/office/drawing/2014/main" id="{6BE35B88-C92F-483D-B8E4-8B7A559C0080}"/>
              </a:ext>
            </a:extLst>
          </p:cNvPr>
          <p:cNvCxnSpPr/>
          <p:nvPr/>
        </p:nvCxnSpPr>
        <p:spPr>
          <a:xfrm>
            <a:off x="228599" y="2379518"/>
            <a:ext cx="28055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F9FFECD0-23B5-44F2-AB03-A0B04DA809EF}"/>
              </a:ext>
            </a:extLst>
          </p:cNvPr>
          <p:cNvCxnSpPr/>
          <p:nvPr/>
        </p:nvCxnSpPr>
        <p:spPr>
          <a:xfrm>
            <a:off x="228599" y="2379518"/>
            <a:ext cx="0" cy="149629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9DFCB78-C099-4F77-B07E-A831FB0DDE9C}"/>
              </a:ext>
            </a:extLst>
          </p:cNvPr>
          <p:cNvSpPr txBox="1"/>
          <p:nvPr/>
        </p:nvSpPr>
        <p:spPr>
          <a:xfrm>
            <a:off x="1371600" y="3844635"/>
            <a:ext cx="6847608" cy="923330"/>
          </a:xfrm>
          <a:prstGeom prst="rect">
            <a:avLst/>
          </a:prstGeom>
          <a:noFill/>
        </p:spPr>
        <p:txBody>
          <a:bodyPr wrap="square" rtlCol="0">
            <a:spAutoFit/>
          </a:bodyPr>
          <a:lstStyle/>
          <a:p>
            <a:r>
              <a:rPr kumimoji="1" lang="ja-JP" altLang="en-US" dirty="0"/>
              <a:t>：多数のシミュレーション結果をそのまま不確実性の幅として使うので</a:t>
            </a:r>
          </a:p>
          <a:p>
            <a:r>
              <a:rPr kumimoji="1" lang="ja-JP" altLang="en-US" dirty="0"/>
              <a:t>　はなく，実際に出現した結果を縛りとして幅を狭める方法</a:t>
            </a:r>
          </a:p>
          <a:p>
            <a:endParaRPr kumimoji="1" lang="ja-JP" altLang="en-US" dirty="0"/>
          </a:p>
        </p:txBody>
      </p:sp>
      <p:sp>
        <p:nvSpPr>
          <p:cNvPr id="17" name="テキスト ボックス 16">
            <a:extLst>
              <a:ext uri="{FF2B5EF4-FFF2-40B4-BE49-F238E27FC236}">
                <a16:creationId xmlns:a16="http://schemas.microsoft.com/office/drawing/2014/main" id="{46C836A5-1A1E-4D79-94F4-2AB69A404BFC}"/>
              </a:ext>
            </a:extLst>
          </p:cNvPr>
          <p:cNvSpPr txBox="1"/>
          <p:nvPr/>
        </p:nvSpPr>
        <p:spPr>
          <a:xfrm>
            <a:off x="3351068" y="3447411"/>
            <a:ext cx="1704109" cy="338554"/>
          </a:xfrm>
          <a:prstGeom prst="rect">
            <a:avLst/>
          </a:prstGeom>
          <a:solidFill>
            <a:schemeClr val="bg1"/>
          </a:solidFill>
        </p:spPr>
        <p:txBody>
          <a:bodyPr wrap="square" rtlCol="0">
            <a:spAutoFit/>
          </a:bodyPr>
          <a:lstStyle/>
          <a:p>
            <a:r>
              <a:rPr kumimoji="1" lang="en-US" altLang="ja-JP" sz="1600" b="1" dirty="0"/>
              <a:t>Likely</a:t>
            </a:r>
            <a:r>
              <a:rPr kumimoji="1" lang="ja-JP" altLang="en-US" sz="1600" b="1" dirty="0"/>
              <a:t>範囲・境界</a:t>
            </a:r>
          </a:p>
        </p:txBody>
      </p:sp>
      <p:sp>
        <p:nvSpPr>
          <p:cNvPr id="18" name="テキスト ボックス 17">
            <a:extLst>
              <a:ext uri="{FF2B5EF4-FFF2-40B4-BE49-F238E27FC236}">
                <a16:creationId xmlns:a16="http://schemas.microsoft.com/office/drawing/2014/main" id="{E89047FC-7E25-499A-BC84-2554D74E02B0}"/>
              </a:ext>
            </a:extLst>
          </p:cNvPr>
          <p:cNvSpPr txBox="1"/>
          <p:nvPr/>
        </p:nvSpPr>
        <p:spPr>
          <a:xfrm>
            <a:off x="961158" y="3423608"/>
            <a:ext cx="1750869" cy="338554"/>
          </a:xfrm>
          <a:prstGeom prst="rect">
            <a:avLst/>
          </a:prstGeom>
          <a:solidFill>
            <a:schemeClr val="bg1"/>
          </a:solidFill>
        </p:spPr>
        <p:txBody>
          <a:bodyPr wrap="square" rtlCol="0">
            <a:spAutoFit/>
          </a:bodyPr>
          <a:lstStyle/>
          <a:p>
            <a:r>
              <a:rPr kumimoji="1" lang="ja-JP" altLang="en-US" sz="1600" b="1" dirty="0"/>
              <a:t>最良推定値・範囲</a:t>
            </a:r>
          </a:p>
        </p:txBody>
      </p:sp>
      <p:sp>
        <p:nvSpPr>
          <p:cNvPr id="19" name="テキスト ボックス 18">
            <a:extLst>
              <a:ext uri="{FF2B5EF4-FFF2-40B4-BE49-F238E27FC236}">
                <a16:creationId xmlns:a16="http://schemas.microsoft.com/office/drawing/2014/main" id="{FDA0172E-C4DE-424F-A428-6C58D244B508}"/>
              </a:ext>
            </a:extLst>
          </p:cNvPr>
          <p:cNvSpPr txBox="1"/>
          <p:nvPr/>
        </p:nvSpPr>
        <p:spPr>
          <a:xfrm>
            <a:off x="5512378" y="3385065"/>
            <a:ext cx="1186430" cy="523220"/>
          </a:xfrm>
          <a:prstGeom prst="rect">
            <a:avLst/>
          </a:prstGeom>
          <a:solidFill>
            <a:schemeClr val="bg1"/>
          </a:solidFill>
        </p:spPr>
        <p:txBody>
          <a:bodyPr wrap="square" rtlCol="0">
            <a:spAutoFit/>
          </a:bodyPr>
          <a:lstStyle/>
          <a:p>
            <a:r>
              <a:rPr kumimoji="1" lang="en-US" altLang="ja-JP" sz="1400" b="1" dirty="0"/>
              <a:t>Very Likely</a:t>
            </a:r>
          </a:p>
          <a:p>
            <a:r>
              <a:rPr kumimoji="1" lang="ja-JP" altLang="en-US" sz="1400" b="1" dirty="0"/>
              <a:t>範囲・境界</a:t>
            </a:r>
          </a:p>
        </p:txBody>
      </p:sp>
      <p:sp>
        <p:nvSpPr>
          <p:cNvPr id="20" name="テキスト ボックス 19">
            <a:extLst>
              <a:ext uri="{FF2B5EF4-FFF2-40B4-BE49-F238E27FC236}">
                <a16:creationId xmlns:a16="http://schemas.microsoft.com/office/drawing/2014/main" id="{2A4F9FF5-1F26-46F4-8BDF-0D683F2E9174}"/>
              </a:ext>
            </a:extLst>
          </p:cNvPr>
          <p:cNvSpPr txBox="1"/>
          <p:nvPr/>
        </p:nvSpPr>
        <p:spPr>
          <a:xfrm>
            <a:off x="7261379" y="3407382"/>
            <a:ext cx="1028700" cy="523220"/>
          </a:xfrm>
          <a:prstGeom prst="rect">
            <a:avLst/>
          </a:prstGeom>
          <a:solidFill>
            <a:schemeClr val="bg1"/>
          </a:solidFill>
        </p:spPr>
        <p:txBody>
          <a:bodyPr wrap="square" rtlCol="0">
            <a:spAutoFit/>
          </a:bodyPr>
          <a:lstStyle/>
          <a:p>
            <a:r>
              <a:rPr kumimoji="1" lang="en-US" altLang="ja-JP" sz="1400" b="1" dirty="0"/>
              <a:t>Extremely Likely</a:t>
            </a:r>
            <a:r>
              <a:rPr kumimoji="1" lang="ja-JP" altLang="en-US" sz="1400" b="1" dirty="0"/>
              <a:t>境界</a:t>
            </a:r>
          </a:p>
        </p:txBody>
      </p:sp>
      <p:sp>
        <p:nvSpPr>
          <p:cNvPr id="21" name="テキスト ボックス 20">
            <a:extLst>
              <a:ext uri="{FF2B5EF4-FFF2-40B4-BE49-F238E27FC236}">
                <a16:creationId xmlns:a16="http://schemas.microsoft.com/office/drawing/2014/main" id="{07A7A743-F87B-446B-8B38-3A97AA27B980}"/>
              </a:ext>
            </a:extLst>
          </p:cNvPr>
          <p:cNvSpPr txBox="1"/>
          <p:nvPr/>
        </p:nvSpPr>
        <p:spPr>
          <a:xfrm>
            <a:off x="464130" y="2854221"/>
            <a:ext cx="1125681" cy="307777"/>
          </a:xfrm>
          <a:prstGeom prst="rect">
            <a:avLst/>
          </a:prstGeom>
          <a:solidFill>
            <a:schemeClr val="bg1"/>
          </a:solidFill>
        </p:spPr>
        <p:txBody>
          <a:bodyPr wrap="square" rtlCol="0">
            <a:spAutoFit/>
          </a:bodyPr>
          <a:lstStyle/>
          <a:p>
            <a:r>
              <a:rPr kumimoji="1" lang="en-US" altLang="ja-JP" sz="1400" b="1" dirty="0"/>
              <a:t>CMIP6 ESM</a:t>
            </a:r>
            <a:endParaRPr kumimoji="1" lang="ja-JP" altLang="en-US" sz="1400" b="1" dirty="0"/>
          </a:p>
        </p:txBody>
      </p:sp>
      <p:sp>
        <p:nvSpPr>
          <p:cNvPr id="22" name="テキスト ボックス 21">
            <a:extLst>
              <a:ext uri="{FF2B5EF4-FFF2-40B4-BE49-F238E27FC236}">
                <a16:creationId xmlns:a16="http://schemas.microsoft.com/office/drawing/2014/main" id="{2E757B8B-F9D3-4584-BC48-A9523D5B2F23}"/>
              </a:ext>
            </a:extLst>
          </p:cNvPr>
          <p:cNvSpPr txBox="1"/>
          <p:nvPr/>
        </p:nvSpPr>
        <p:spPr>
          <a:xfrm>
            <a:off x="716973" y="5831490"/>
            <a:ext cx="7710054" cy="584775"/>
          </a:xfrm>
          <a:prstGeom prst="rect">
            <a:avLst/>
          </a:prstGeom>
          <a:noFill/>
        </p:spPr>
        <p:txBody>
          <a:bodyPr wrap="square" rtlCol="0">
            <a:spAutoFit/>
          </a:bodyPr>
          <a:lstStyle/>
          <a:p>
            <a:r>
              <a:rPr kumimoji="1" lang="ja-JP" altLang="en-US" sz="3200" dirty="0">
                <a:solidFill>
                  <a:srgbClr val="FF0000"/>
                </a:solidFill>
              </a:rPr>
              <a:t>「気候感度は低いかも」はもう通用しない！</a:t>
            </a:r>
          </a:p>
        </p:txBody>
      </p:sp>
      <p:sp>
        <p:nvSpPr>
          <p:cNvPr id="23" name="テキスト ボックス 22">
            <a:extLst>
              <a:ext uri="{FF2B5EF4-FFF2-40B4-BE49-F238E27FC236}">
                <a16:creationId xmlns:a16="http://schemas.microsoft.com/office/drawing/2014/main" id="{9700FD89-8AA0-4597-BD49-A5A2F94F860A}"/>
              </a:ext>
            </a:extLst>
          </p:cNvPr>
          <p:cNvSpPr txBox="1"/>
          <p:nvPr/>
        </p:nvSpPr>
        <p:spPr>
          <a:xfrm>
            <a:off x="509154" y="5297852"/>
            <a:ext cx="4868142" cy="461665"/>
          </a:xfrm>
          <a:prstGeom prst="rect">
            <a:avLst/>
          </a:prstGeom>
          <a:noFill/>
        </p:spPr>
        <p:txBody>
          <a:bodyPr wrap="square" rtlCol="0">
            <a:spAutoFit/>
          </a:bodyPr>
          <a:lstStyle/>
          <a:p>
            <a:r>
              <a:rPr kumimoji="1" lang="ja-JP" altLang="en-US" sz="2400" dirty="0"/>
              <a:t>気候感度の推定幅が狭まった意義</a:t>
            </a:r>
          </a:p>
        </p:txBody>
      </p:sp>
      <p:sp>
        <p:nvSpPr>
          <p:cNvPr id="2" name="テキスト ボックス 1">
            <a:extLst>
              <a:ext uri="{FF2B5EF4-FFF2-40B4-BE49-F238E27FC236}">
                <a16:creationId xmlns:a16="http://schemas.microsoft.com/office/drawing/2014/main" id="{89D1F375-4B96-46E3-B04D-6327B5FE97A3}"/>
              </a:ext>
            </a:extLst>
          </p:cNvPr>
          <p:cNvSpPr txBox="1"/>
          <p:nvPr/>
        </p:nvSpPr>
        <p:spPr>
          <a:xfrm>
            <a:off x="961158" y="4546242"/>
            <a:ext cx="7554192" cy="646331"/>
          </a:xfrm>
          <a:prstGeom prst="rect">
            <a:avLst/>
          </a:prstGeom>
          <a:noFill/>
        </p:spPr>
        <p:txBody>
          <a:bodyPr wrap="square" rtlCol="0">
            <a:spAutoFit/>
          </a:bodyPr>
          <a:lstStyle/>
          <a:p>
            <a:r>
              <a:rPr kumimoji="1" lang="ja-JP" altLang="en-US" dirty="0"/>
              <a:t>例：</a:t>
            </a:r>
            <a:r>
              <a:rPr kumimoji="1" lang="en-US" altLang="ja-JP" dirty="0"/>
              <a:t>2000-2100</a:t>
            </a:r>
            <a:r>
              <a:rPr kumimoji="1" lang="ja-JP" altLang="en-US" dirty="0"/>
              <a:t>年のシミュレーションがあると，</a:t>
            </a:r>
            <a:r>
              <a:rPr kumimoji="1" lang="en-US" altLang="ja-JP" dirty="0"/>
              <a:t>2000-2020</a:t>
            </a:r>
            <a:r>
              <a:rPr kumimoji="1" lang="ja-JP" altLang="en-US" dirty="0"/>
              <a:t>年はすでに出現して</a:t>
            </a:r>
          </a:p>
          <a:p>
            <a:r>
              <a:rPr kumimoji="1" lang="ja-JP" altLang="en-US" dirty="0"/>
              <a:t>　　いるので，その結果の良し悪しがわかり，それを制限として使う。</a:t>
            </a:r>
          </a:p>
        </p:txBody>
      </p:sp>
    </p:spTree>
    <p:extLst>
      <p:ext uri="{BB962C8B-B14F-4D97-AF65-F5344CB8AC3E}">
        <p14:creationId xmlns:p14="http://schemas.microsoft.com/office/powerpoint/2010/main" val="232025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4EAA8F42-C9E7-484B-8DC9-1EE78040B154}"/>
              </a:ext>
            </a:extLst>
          </p:cNvPr>
          <p:cNvGrpSpPr/>
          <p:nvPr/>
        </p:nvGrpSpPr>
        <p:grpSpPr>
          <a:xfrm>
            <a:off x="1042725" y="2659044"/>
            <a:ext cx="6604984" cy="2638527"/>
            <a:chOff x="918033" y="3313677"/>
            <a:chExt cx="6604984" cy="2638527"/>
          </a:xfrm>
        </p:grpSpPr>
        <p:pic>
          <p:nvPicPr>
            <p:cNvPr id="6" name="図 5">
              <a:extLst>
                <a:ext uri="{FF2B5EF4-FFF2-40B4-BE49-F238E27FC236}">
                  <a16:creationId xmlns:a16="http://schemas.microsoft.com/office/drawing/2014/main" id="{4967C524-CF24-4761-8E2A-44AEA217E1BB}"/>
                </a:ext>
              </a:extLst>
            </p:cNvPr>
            <p:cNvPicPr>
              <a:picLocks noChangeAspect="1"/>
            </p:cNvPicPr>
            <p:nvPr/>
          </p:nvPicPr>
          <p:blipFill rotWithShape="1">
            <a:blip r:embed="rId3"/>
            <a:srcRect l="1" t="16553" r="10"/>
            <a:stretch/>
          </p:blipFill>
          <p:spPr>
            <a:xfrm>
              <a:off x="918033" y="3313677"/>
              <a:ext cx="6604984" cy="2638527"/>
            </a:xfrm>
            <a:prstGeom prst="rect">
              <a:avLst/>
            </a:prstGeom>
          </p:spPr>
        </p:pic>
        <p:sp>
          <p:nvSpPr>
            <p:cNvPr id="2" name="テキスト ボックス 1">
              <a:extLst>
                <a:ext uri="{FF2B5EF4-FFF2-40B4-BE49-F238E27FC236}">
                  <a16:creationId xmlns:a16="http://schemas.microsoft.com/office/drawing/2014/main" id="{3FD34885-CA0E-47F6-8340-B4149F3E42F5}"/>
                </a:ext>
              </a:extLst>
            </p:cNvPr>
            <p:cNvSpPr txBox="1"/>
            <p:nvPr/>
          </p:nvSpPr>
          <p:spPr>
            <a:xfrm>
              <a:off x="1545465" y="3429000"/>
              <a:ext cx="3308996" cy="646331"/>
            </a:xfrm>
            <a:prstGeom prst="rect">
              <a:avLst/>
            </a:prstGeom>
            <a:noFill/>
          </p:spPr>
          <p:txBody>
            <a:bodyPr wrap="square" rtlCol="0">
              <a:spAutoFit/>
            </a:bodyPr>
            <a:lstStyle/>
            <a:p>
              <a:r>
                <a:rPr kumimoji="1" lang="en-US" altLang="ja-JP" dirty="0"/>
                <a:t>1850-1900</a:t>
              </a:r>
              <a:r>
                <a:rPr kumimoji="1" lang="ja-JP" altLang="en-US" dirty="0"/>
                <a:t>年を基準とした全球平均地表温度の変化</a:t>
              </a:r>
            </a:p>
          </p:txBody>
        </p:sp>
      </p:grpSp>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34</a:t>
            </a:fld>
            <a:endParaRPr lang="ja-JP" altLang="en-US">
              <a:solidFill>
                <a:prstClr val="black">
                  <a:tint val="75000"/>
                </a:prstClr>
              </a:solidFill>
            </a:endParaRPr>
          </a:p>
        </p:txBody>
      </p:sp>
      <p:sp>
        <p:nvSpPr>
          <p:cNvPr id="5" name="テキスト ボックス 4">
            <a:extLst>
              <a:ext uri="{FF2B5EF4-FFF2-40B4-BE49-F238E27FC236}">
                <a16:creationId xmlns:a16="http://schemas.microsoft.com/office/drawing/2014/main" id="{2BF9F4D9-9C88-4BEE-BE95-88813C486D21}"/>
              </a:ext>
            </a:extLst>
          </p:cNvPr>
          <p:cNvSpPr txBox="1"/>
          <p:nvPr/>
        </p:nvSpPr>
        <p:spPr>
          <a:xfrm>
            <a:off x="245282" y="227827"/>
            <a:ext cx="8666897" cy="2492990"/>
          </a:xfrm>
          <a:prstGeom prst="rect">
            <a:avLst/>
          </a:prstGeom>
          <a:noFill/>
        </p:spPr>
        <p:txBody>
          <a:bodyPr wrap="square">
            <a:spAutoFit/>
          </a:bodyPr>
          <a:lstStyle/>
          <a:p>
            <a:pPr algn="l"/>
            <a:r>
              <a:rPr lang="en-US" altLang="ja-JP" sz="2600" b="1" kern="0" dirty="0">
                <a:solidFill>
                  <a:srgbClr val="5497E0"/>
                </a:solidFill>
                <a:effectLst/>
                <a:latin typeface="SegoeUI-Bold"/>
                <a:ea typeface="游明朝" panose="02020400000000000000" pitchFamily="18" charset="-128"/>
                <a:cs typeface="SegoeUI-Bold"/>
              </a:rPr>
              <a:t>B. </a:t>
            </a:r>
            <a:r>
              <a:rPr lang="ja-JP" altLang="ja-JP" sz="2600" b="1" kern="0" dirty="0">
                <a:solidFill>
                  <a:srgbClr val="5497E0"/>
                </a:solidFill>
                <a:effectLst/>
                <a:latin typeface="游明朝" panose="02020400000000000000" pitchFamily="18" charset="-128"/>
                <a:ea typeface="YuGothic-Bold"/>
                <a:cs typeface="YuGothic-Bold"/>
              </a:rPr>
              <a:t>将来ありうる気候</a:t>
            </a:r>
            <a:endParaRPr lang="ja-JP" altLang="ja-JP" sz="2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27000" indent="-127000" algn="l"/>
            <a:r>
              <a:rPr lang="en-US" altLang="ja-JP" sz="2600" b="1" kern="0" dirty="0">
                <a:solidFill>
                  <a:srgbClr val="5497E0"/>
                </a:solidFill>
                <a:effectLst/>
                <a:latin typeface="SegoeUI-Bold"/>
                <a:ea typeface="游明朝" panose="02020400000000000000" pitchFamily="18" charset="-128"/>
                <a:cs typeface="SegoeUI-Bold"/>
              </a:rPr>
              <a:t>B.1 </a:t>
            </a:r>
            <a:r>
              <a:rPr lang="ja-JP" altLang="ja-JP" sz="2600" b="1" kern="0" dirty="0">
                <a:solidFill>
                  <a:srgbClr val="5497E0"/>
                </a:solidFill>
                <a:effectLst/>
                <a:latin typeface="游明朝" panose="02020400000000000000" pitchFamily="18" charset="-128"/>
                <a:ea typeface="YuGothic-Bold"/>
                <a:cs typeface="YuGothic-Bold"/>
              </a:rPr>
              <a:t>世界平均気温は、本報告書で考慮した全ての</a:t>
            </a:r>
            <a:r>
              <a:rPr lang="ja-JP" altLang="en-US" sz="2600" b="1" kern="0" dirty="0">
                <a:solidFill>
                  <a:srgbClr val="FF0000"/>
                </a:solidFill>
                <a:effectLst/>
                <a:latin typeface="游明朝" panose="02020400000000000000" pitchFamily="18" charset="-128"/>
                <a:ea typeface="YuGothic-Bold"/>
                <a:cs typeface="YuGothic-Bold"/>
              </a:rPr>
              <a:t>排</a:t>
            </a:r>
            <a:r>
              <a:rPr lang="ja-JP" altLang="ja-JP" sz="2600" b="1" kern="0" dirty="0">
                <a:solidFill>
                  <a:srgbClr val="FF0000"/>
                </a:solidFill>
                <a:effectLst/>
                <a:latin typeface="游明朝" panose="02020400000000000000" pitchFamily="18" charset="-128"/>
                <a:ea typeface="YuGothic-Bold"/>
                <a:cs typeface="YuGothic-Bold"/>
              </a:rPr>
              <a:t>出シナリオ</a:t>
            </a:r>
            <a:r>
              <a:rPr lang="ja-JP" altLang="ja-JP" sz="2600" b="1" kern="0" dirty="0">
                <a:solidFill>
                  <a:srgbClr val="5497E0"/>
                </a:solidFill>
                <a:effectLst/>
                <a:latin typeface="游明朝" panose="02020400000000000000" pitchFamily="18" charset="-128"/>
                <a:ea typeface="YuGothic-Bold"/>
                <a:cs typeface="YuGothic-Bold"/>
              </a:rPr>
              <a:t>において、</a:t>
            </a:r>
            <a:r>
              <a:rPr lang="ja-JP" altLang="ja-JP" sz="2600" b="1" kern="0" dirty="0">
                <a:solidFill>
                  <a:srgbClr val="FF0000"/>
                </a:solidFill>
                <a:effectLst/>
                <a:latin typeface="游明朝" panose="02020400000000000000" pitchFamily="18" charset="-128"/>
                <a:ea typeface="YuGothic-Bold"/>
                <a:cs typeface="YuGothic-Bold"/>
              </a:rPr>
              <a:t>少なくとも今世紀半ばまでは上昇</a:t>
            </a:r>
            <a:r>
              <a:rPr lang="ja-JP" altLang="ja-JP" sz="2600" b="1" kern="0" dirty="0">
                <a:solidFill>
                  <a:srgbClr val="5497E0"/>
                </a:solidFill>
                <a:effectLst/>
                <a:latin typeface="游明朝" panose="02020400000000000000" pitchFamily="18" charset="-128"/>
                <a:ea typeface="YuGothic-Bold"/>
                <a:cs typeface="YuGothic-Bold"/>
              </a:rPr>
              <a:t>を続ける。向こう数十年の間に二酸化炭素及びその他の温室効果ガスの</a:t>
            </a:r>
            <a:r>
              <a:rPr lang="ja-JP" altLang="ja-JP" sz="2600" b="1" kern="0" dirty="0">
                <a:solidFill>
                  <a:srgbClr val="FF0000"/>
                </a:solidFill>
                <a:effectLst/>
                <a:latin typeface="游明朝" panose="02020400000000000000" pitchFamily="18" charset="-128"/>
                <a:ea typeface="YuGothic-Bold"/>
                <a:cs typeface="YuGothic-Bold"/>
              </a:rPr>
              <a:t>排出が大幅に減少しない限り、</a:t>
            </a:r>
            <a:r>
              <a:rPr lang="en-US" altLang="ja-JP" sz="2600" b="1" kern="0" dirty="0">
                <a:solidFill>
                  <a:srgbClr val="FF0000"/>
                </a:solidFill>
                <a:effectLst/>
                <a:latin typeface="SegoeUI-Bold"/>
                <a:ea typeface="游明朝" panose="02020400000000000000" pitchFamily="18" charset="-128"/>
                <a:cs typeface="SegoeUI-Bold"/>
              </a:rPr>
              <a:t>21 </a:t>
            </a:r>
            <a:r>
              <a:rPr lang="ja-JP" altLang="ja-JP" sz="2600" b="1" kern="0" dirty="0">
                <a:solidFill>
                  <a:srgbClr val="FF0000"/>
                </a:solidFill>
                <a:effectLst/>
                <a:latin typeface="游明朝" panose="02020400000000000000" pitchFamily="18" charset="-128"/>
                <a:ea typeface="YuGothic-Bold"/>
                <a:cs typeface="YuGothic-Bold"/>
              </a:rPr>
              <a:t>世紀中に地球温暖化は</a:t>
            </a:r>
            <a:r>
              <a:rPr lang="en-US" altLang="ja-JP" sz="2600" b="1" kern="0" dirty="0">
                <a:solidFill>
                  <a:srgbClr val="FF0000"/>
                </a:solidFill>
                <a:effectLst/>
                <a:latin typeface="SegoeUI-Bold"/>
                <a:ea typeface="游明朝" panose="02020400000000000000" pitchFamily="18" charset="-128"/>
                <a:cs typeface="SegoeUI-Bold"/>
              </a:rPr>
              <a:t>1.5</a:t>
            </a:r>
            <a:r>
              <a:rPr lang="ja-JP" altLang="ja-JP" sz="2600" b="1" kern="0" dirty="0">
                <a:solidFill>
                  <a:srgbClr val="FF0000"/>
                </a:solidFill>
                <a:effectLst/>
                <a:latin typeface="游明朝" panose="02020400000000000000" pitchFamily="18" charset="-128"/>
                <a:ea typeface="YuGothic-Bold"/>
                <a:cs typeface="YuGothic-Bold"/>
              </a:rPr>
              <a:t>℃及び</a:t>
            </a:r>
            <a:r>
              <a:rPr lang="en-US" altLang="ja-JP" sz="2600" b="1" kern="0" dirty="0">
                <a:solidFill>
                  <a:srgbClr val="FF0000"/>
                </a:solidFill>
                <a:effectLst/>
                <a:latin typeface="SegoeUI-Bold"/>
                <a:ea typeface="游明朝" panose="02020400000000000000" pitchFamily="18" charset="-128"/>
                <a:cs typeface="SegoeUI-Bold"/>
              </a:rPr>
              <a:t>2</a:t>
            </a:r>
            <a:r>
              <a:rPr lang="ja-JP" altLang="ja-JP" sz="2600" b="1" kern="0" dirty="0">
                <a:solidFill>
                  <a:srgbClr val="FF0000"/>
                </a:solidFill>
                <a:effectLst/>
                <a:latin typeface="游明朝" panose="02020400000000000000" pitchFamily="18" charset="-128"/>
                <a:ea typeface="YuGothic-Bold"/>
                <a:cs typeface="YuGothic-Bold"/>
              </a:rPr>
              <a:t>℃を超える</a:t>
            </a:r>
            <a:r>
              <a:rPr lang="ja-JP" altLang="ja-JP" sz="2600" b="1" kern="0" dirty="0">
                <a:solidFill>
                  <a:srgbClr val="5497E0"/>
                </a:solidFill>
                <a:effectLst/>
                <a:latin typeface="游明朝" panose="02020400000000000000" pitchFamily="18" charset="-128"/>
                <a:ea typeface="YuGothic-Bold"/>
                <a:cs typeface="YuGothic-Bold"/>
              </a:rPr>
              <a:t>。</a:t>
            </a:r>
            <a:endParaRPr lang="ja-JP" altLang="ja-JP" sz="2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 name="動作設定ボタン: 進む/次へ 7">
            <a:hlinkClick r:id="" action="ppaction://hlinkshowjump?jump=nextslide" highlightClick="1"/>
            <a:extLst>
              <a:ext uri="{FF2B5EF4-FFF2-40B4-BE49-F238E27FC236}">
                <a16:creationId xmlns:a16="http://schemas.microsoft.com/office/drawing/2014/main" id="{9E5DD477-D0CC-475D-937B-FD63A67B6115}"/>
              </a:ext>
            </a:extLst>
          </p:cNvPr>
          <p:cNvSpPr/>
          <p:nvPr/>
        </p:nvSpPr>
        <p:spPr>
          <a:xfrm>
            <a:off x="8406245" y="2365324"/>
            <a:ext cx="477982" cy="47798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動作設定ボタン: 進む/次へ 8">
            <a:hlinkClick r:id="rId4" action="ppaction://hlinksldjump" highlightClick="1"/>
            <a:extLst>
              <a:ext uri="{FF2B5EF4-FFF2-40B4-BE49-F238E27FC236}">
                <a16:creationId xmlns:a16="http://schemas.microsoft.com/office/drawing/2014/main" id="{843A5C2F-8E10-4EF3-90DE-C85AC4EFA708}"/>
              </a:ext>
            </a:extLst>
          </p:cNvPr>
          <p:cNvSpPr/>
          <p:nvPr/>
        </p:nvSpPr>
        <p:spPr>
          <a:xfrm>
            <a:off x="8361216" y="5908965"/>
            <a:ext cx="477982" cy="47798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C9A8C90-4D15-4115-8264-932B9309683A}"/>
              </a:ext>
            </a:extLst>
          </p:cNvPr>
          <p:cNvSpPr txBox="1"/>
          <p:nvPr/>
        </p:nvSpPr>
        <p:spPr>
          <a:xfrm>
            <a:off x="13563" y="4589936"/>
            <a:ext cx="1309254" cy="338554"/>
          </a:xfrm>
          <a:prstGeom prst="rect">
            <a:avLst/>
          </a:prstGeom>
          <a:noFill/>
        </p:spPr>
        <p:txBody>
          <a:bodyPr wrap="square" rtlCol="0">
            <a:spAutoFit/>
          </a:bodyPr>
          <a:lstStyle/>
          <a:p>
            <a:r>
              <a:rPr kumimoji="1" lang="en-US" altLang="ja-JP" sz="1600" b="1" dirty="0"/>
              <a:t>Fig. SPM.8</a:t>
            </a:r>
            <a:endParaRPr kumimoji="1" lang="ja-JP" altLang="en-US" sz="1600" b="1" dirty="0"/>
          </a:p>
        </p:txBody>
      </p:sp>
      <p:sp>
        <p:nvSpPr>
          <p:cNvPr id="12" name="テキスト ボックス 11">
            <a:extLst>
              <a:ext uri="{FF2B5EF4-FFF2-40B4-BE49-F238E27FC236}">
                <a16:creationId xmlns:a16="http://schemas.microsoft.com/office/drawing/2014/main" id="{9AFA386E-320F-45D3-BDFF-2634F010076D}"/>
              </a:ext>
            </a:extLst>
          </p:cNvPr>
          <p:cNvSpPr txBox="1"/>
          <p:nvPr/>
        </p:nvSpPr>
        <p:spPr>
          <a:xfrm>
            <a:off x="497947" y="5220346"/>
            <a:ext cx="7312546" cy="1631216"/>
          </a:xfrm>
          <a:prstGeom prst="rect">
            <a:avLst/>
          </a:prstGeom>
          <a:noFill/>
        </p:spPr>
        <p:txBody>
          <a:bodyPr wrap="square">
            <a:spAutoFit/>
          </a:bodyPr>
          <a:lstStyle/>
          <a:p>
            <a:r>
              <a:rPr lang="ja-JP" altLang="en-US" sz="2000" dirty="0"/>
              <a:t>・すべてのシナリオで，今後20年（2021－2040年）に温暖化レベル </a:t>
            </a:r>
          </a:p>
          <a:p>
            <a:r>
              <a:rPr lang="ja-JP" altLang="en-US" sz="2000" dirty="0"/>
              <a:t>　+1.5℃を越える可能性が高い。</a:t>
            </a:r>
          </a:p>
          <a:p>
            <a:r>
              <a:rPr lang="ja-JP" altLang="en-US" sz="2000" dirty="0"/>
              <a:t>・しかし，</a:t>
            </a:r>
            <a:r>
              <a:rPr lang="en-US" altLang="ja-JP" sz="2000" dirty="0"/>
              <a:t>Very Low</a:t>
            </a:r>
            <a:r>
              <a:rPr lang="ja-JP" altLang="en-US" sz="2000" dirty="0"/>
              <a:t>シナリオ では，一時的に</a:t>
            </a:r>
            <a:r>
              <a:rPr lang="en-US" altLang="ja-JP" sz="2000" dirty="0"/>
              <a:t>+1.5</a:t>
            </a:r>
            <a:r>
              <a:rPr lang="ja-JP" altLang="en-US" sz="2000" dirty="0"/>
              <a:t>℃を超えても，その</a:t>
            </a:r>
          </a:p>
          <a:p>
            <a:r>
              <a:rPr lang="ja-JP" altLang="en-US" sz="2000" dirty="0"/>
              <a:t>　後 </a:t>
            </a:r>
            <a:r>
              <a:rPr lang="en-US" altLang="ja-JP" sz="2000" dirty="0"/>
              <a:t>+1.5</a:t>
            </a:r>
            <a:r>
              <a:rPr lang="ja-JP" altLang="en-US" sz="2000" dirty="0"/>
              <a:t>℃未満の状態に落ち着く </a:t>
            </a:r>
            <a:r>
              <a:rPr lang="en-US" altLang="ja-JP" sz="2000" dirty="0"/>
              <a:t>(</a:t>
            </a:r>
            <a:r>
              <a:rPr lang="ja-JP" altLang="en-US" sz="2000" dirty="0"/>
              <a:t>オーバーシュート</a:t>
            </a:r>
            <a:r>
              <a:rPr lang="en-US" altLang="ja-JP" sz="2000" dirty="0"/>
              <a:t>)</a:t>
            </a:r>
            <a:r>
              <a:rPr lang="ja-JP" altLang="en-US" sz="2000" dirty="0"/>
              <a:t>。条件はカー</a:t>
            </a:r>
          </a:p>
          <a:p>
            <a:r>
              <a:rPr lang="ja-JP" altLang="en-US" sz="2000" dirty="0"/>
              <a:t>　ボンニュートラルとその後の正味マイナス。</a:t>
            </a:r>
          </a:p>
        </p:txBody>
      </p:sp>
      <p:sp>
        <p:nvSpPr>
          <p:cNvPr id="13" name="テキスト ボックス 12">
            <a:extLst>
              <a:ext uri="{FF2B5EF4-FFF2-40B4-BE49-F238E27FC236}">
                <a16:creationId xmlns:a16="http://schemas.microsoft.com/office/drawing/2014/main" id="{973CB733-0CB6-48D1-ADDD-8FADBFC26CAA}"/>
              </a:ext>
            </a:extLst>
          </p:cNvPr>
          <p:cNvSpPr txBox="1"/>
          <p:nvPr/>
        </p:nvSpPr>
        <p:spPr>
          <a:xfrm>
            <a:off x="911621" y="2692810"/>
            <a:ext cx="228600" cy="369332"/>
          </a:xfrm>
          <a:prstGeom prst="rect">
            <a:avLst/>
          </a:prstGeom>
          <a:noFill/>
        </p:spPr>
        <p:txBody>
          <a:bodyPr wrap="square" rtlCol="0">
            <a:spAutoFit/>
          </a:bodyPr>
          <a:lstStyle/>
          <a:p>
            <a:r>
              <a:rPr kumimoji="1" lang="ja-JP" altLang="en-US" dirty="0"/>
              <a:t>℃</a:t>
            </a:r>
          </a:p>
        </p:txBody>
      </p:sp>
    </p:spTree>
    <p:extLst>
      <p:ext uri="{BB962C8B-B14F-4D97-AF65-F5344CB8AC3E}">
        <p14:creationId xmlns:p14="http://schemas.microsoft.com/office/powerpoint/2010/main" val="165574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35</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D50CD5E3-CC20-4DF6-8A4E-CDEE91B7686D}"/>
              </a:ext>
            </a:extLst>
          </p:cNvPr>
          <p:cNvPicPr>
            <a:picLocks noChangeAspect="1"/>
          </p:cNvPicPr>
          <p:nvPr/>
        </p:nvPicPr>
        <p:blipFill>
          <a:blip r:embed="rId3"/>
          <a:stretch>
            <a:fillRect/>
          </a:stretch>
        </p:blipFill>
        <p:spPr>
          <a:xfrm>
            <a:off x="5152703" y="1616889"/>
            <a:ext cx="3891428" cy="3411428"/>
          </a:xfrm>
          <a:prstGeom prst="rect">
            <a:avLst/>
          </a:prstGeom>
        </p:spPr>
      </p:pic>
      <p:grpSp>
        <p:nvGrpSpPr>
          <p:cNvPr id="14" name="グループ化 13">
            <a:extLst>
              <a:ext uri="{FF2B5EF4-FFF2-40B4-BE49-F238E27FC236}">
                <a16:creationId xmlns:a16="http://schemas.microsoft.com/office/drawing/2014/main" id="{4E1C0BB8-F56E-4B3D-96CE-BCC2EAC5DAC3}"/>
              </a:ext>
            </a:extLst>
          </p:cNvPr>
          <p:cNvGrpSpPr/>
          <p:nvPr/>
        </p:nvGrpSpPr>
        <p:grpSpPr>
          <a:xfrm>
            <a:off x="68685" y="1340425"/>
            <a:ext cx="4923809" cy="3438138"/>
            <a:chOff x="27121" y="1652155"/>
            <a:chExt cx="4923809" cy="3438138"/>
          </a:xfrm>
        </p:grpSpPr>
        <p:grpSp>
          <p:nvGrpSpPr>
            <p:cNvPr id="13" name="グループ化 12">
              <a:extLst>
                <a:ext uri="{FF2B5EF4-FFF2-40B4-BE49-F238E27FC236}">
                  <a16:creationId xmlns:a16="http://schemas.microsoft.com/office/drawing/2014/main" id="{5EFCC355-D733-45FA-8B1E-C32BBD6C6205}"/>
                </a:ext>
              </a:extLst>
            </p:cNvPr>
            <p:cNvGrpSpPr/>
            <p:nvPr/>
          </p:nvGrpSpPr>
          <p:grpSpPr>
            <a:xfrm>
              <a:off x="27121" y="1968388"/>
              <a:ext cx="4923809" cy="3121905"/>
              <a:chOff x="27121" y="2009952"/>
              <a:chExt cx="4923809" cy="3121905"/>
            </a:xfrm>
          </p:grpSpPr>
          <p:pic>
            <p:nvPicPr>
              <p:cNvPr id="9" name="図 8">
                <a:extLst>
                  <a:ext uri="{FF2B5EF4-FFF2-40B4-BE49-F238E27FC236}">
                    <a16:creationId xmlns:a16="http://schemas.microsoft.com/office/drawing/2014/main" id="{412C6B5C-FA6E-4F32-945C-C56CB45C686A}"/>
                  </a:ext>
                </a:extLst>
              </p:cNvPr>
              <p:cNvPicPr>
                <a:picLocks noChangeAspect="1"/>
              </p:cNvPicPr>
              <p:nvPr/>
            </p:nvPicPr>
            <p:blipFill>
              <a:blip r:embed="rId4"/>
              <a:stretch>
                <a:fillRect/>
              </a:stretch>
            </p:blipFill>
            <p:spPr>
              <a:xfrm>
                <a:off x="27121" y="2009952"/>
                <a:ext cx="4923809" cy="3121905"/>
              </a:xfrm>
              <a:prstGeom prst="rect">
                <a:avLst/>
              </a:prstGeom>
            </p:spPr>
          </p:pic>
          <p:sp>
            <p:nvSpPr>
              <p:cNvPr id="7" name="テキスト ボックス 6">
                <a:extLst>
                  <a:ext uri="{FF2B5EF4-FFF2-40B4-BE49-F238E27FC236}">
                    <a16:creationId xmlns:a16="http://schemas.microsoft.com/office/drawing/2014/main" id="{AC3CF4AF-8AA3-488D-BF0B-F694E9003E07}"/>
                  </a:ext>
                </a:extLst>
              </p:cNvPr>
              <p:cNvSpPr txBox="1"/>
              <p:nvPr/>
            </p:nvSpPr>
            <p:spPr>
              <a:xfrm rot="16200000">
                <a:off x="-1179939" y="3473749"/>
                <a:ext cx="2888838" cy="369332"/>
              </a:xfrm>
              <a:prstGeom prst="rect">
                <a:avLst/>
              </a:prstGeom>
              <a:solidFill>
                <a:schemeClr val="bg1"/>
              </a:solidFill>
            </p:spPr>
            <p:txBody>
              <a:bodyPr wrap="square" rtlCol="0">
                <a:spAutoFit/>
              </a:bodyPr>
              <a:lstStyle/>
              <a:p>
                <a:r>
                  <a:rPr kumimoji="1" lang="ja-JP" altLang="en-US" dirty="0"/>
                  <a:t>放射強制力の大きさ</a:t>
                </a:r>
                <a:r>
                  <a:rPr kumimoji="1" lang="en-US" altLang="ja-JP" dirty="0"/>
                  <a:t>(W/m2)</a:t>
                </a:r>
                <a:endParaRPr kumimoji="1" lang="ja-JP" altLang="en-US" dirty="0"/>
              </a:p>
            </p:txBody>
          </p:sp>
        </p:grpSp>
        <p:sp>
          <p:nvSpPr>
            <p:cNvPr id="10" name="テキスト ボックス 9">
              <a:extLst>
                <a:ext uri="{FF2B5EF4-FFF2-40B4-BE49-F238E27FC236}">
                  <a16:creationId xmlns:a16="http://schemas.microsoft.com/office/drawing/2014/main" id="{78D5E712-C604-4042-9EDC-58D02DA8AD97}"/>
                </a:ext>
              </a:extLst>
            </p:cNvPr>
            <p:cNvSpPr txBox="1"/>
            <p:nvPr/>
          </p:nvSpPr>
          <p:spPr>
            <a:xfrm>
              <a:off x="1143001" y="1652155"/>
              <a:ext cx="3200397" cy="369332"/>
            </a:xfrm>
            <a:prstGeom prst="rect">
              <a:avLst/>
            </a:prstGeom>
            <a:noFill/>
          </p:spPr>
          <p:txBody>
            <a:bodyPr wrap="square" rtlCol="0">
              <a:spAutoFit/>
            </a:bodyPr>
            <a:lstStyle/>
            <a:p>
              <a:r>
                <a:rPr kumimoji="1" lang="en-US" altLang="ja-JP" dirty="0"/>
                <a:t>5</a:t>
              </a:r>
              <a:r>
                <a:rPr kumimoji="1" lang="ja-JP" altLang="en-US" dirty="0"/>
                <a:t>つの社会経済シナリオ</a:t>
              </a:r>
              <a:r>
                <a:rPr kumimoji="1" lang="en-US" altLang="ja-JP" dirty="0"/>
                <a:t>(SSP)</a:t>
              </a:r>
              <a:endParaRPr kumimoji="1" lang="ja-JP" altLang="en-US" dirty="0"/>
            </a:p>
          </p:txBody>
        </p:sp>
      </p:grpSp>
      <p:sp>
        <p:nvSpPr>
          <p:cNvPr id="11" name="テキスト ボックス 10">
            <a:extLst>
              <a:ext uri="{FF2B5EF4-FFF2-40B4-BE49-F238E27FC236}">
                <a16:creationId xmlns:a16="http://schemas.microsoft.com/office/drawing/2014/main" id="{C9BA54ED-E777-43EA-8B0F-7E3367577BD0}"/>
              </a:ext>
            </a:extLst>
          </p:cNvPr>
          <p:cNvSpPr txBox="1"/>
          <p:nvPr/>
        </p:nvSpPr>
        <p:spPr>
          <a:xfrm>
            <a:off x="852055" y="392765"/>
            <a:ext cx="5818909" cy="584775"/>
          </a:xfrm>
          <a:prstGeom prst="rect">
            <a:avLst/>
          </a:prstGeom>
          <a:noFill/>
        </p:spPr>
        <p:txBody>
          <a:bodyPr wrap="square" rtlCol="0">
            <a:spAutoFit/>
          </a:bodyPr>
          <a:lstStyle/>
          <a:p>
            <a:r>
              <a:rPr kumimoji="1" lang="ja-JP" altLang="en-US" sz="3200" dirty="0"/>
              <a:t>将来予測のための排出シナリオ</a:t>
            </a:r>
          </a:p>
        </p:txBody>
      </p:sp>
      <p:sp>
        <p:nvSpPr>
          <p:cNvPr id="12" name="テキスト ボックス 11">
            <a:extLst>
              <a:ext uri="{FF2B5EF4-FFF2-40B4-BE49-F238E27FC236}">
                <a16:creationId xmlns:a16="http://schemas.microsoft.com/office/drawing/2014/main" id="{F1B7675C-6D32-48DD-AECD-BC63373B82BB}"/>
              </a:ext>
            </a:extLst>
          </p:cNvPr>
          <p:cNvSpPr txBox="1"/>
          <p:nvPr/>
        </p:nvSpPr>
        <p:spPr>
          <a:xfrm>
            <a:off x="1704110" y="830363"/>
            <a:ext cx="1423554" cy="369332"/>
          </a:xfrm>
          <a:prstGeom prst="rect">
            <a:avLst/>
          </a:prstGeom>
          <a:noFill/>
        </p:spPr>
        <p:txBody>
          <a:bodyPr wrap="square" rtlCol="0">
            <a:spAutoFit/>
          </a:bodyPr>
          <a:lstStyle/>
          <a:p>
            <a:r>
              <a:rPr kumimoji="1" lang="en-US" altLang="ja-JP" dirty="0"/>
              <a:t>Projection</a:t>
            </a:r>
            <a:endParaRPr kumimoji="1" lang="ja-JP" altLang="en-US" dirty="0"/>
          </a:p>
        </p:txBody>
      </p:sp>
      <p:sp>
        <p:nvSpPr>
          <p:cNvPr id="16" name="テキスト ボックス 15">
            <a:extLst>
              <a:ext uri="{FF2B5EF4-FFF2-40B4-BE49-F238E27FC236}">
                <a16:creationId xmlns:a16="http://schemas.microsoft.com/office/drawing/2014/main" id="{7BAAF989-0FB2-49EE-83E8-A1D73865FD90}"/>
              </a:ext>
            </a:extLst>
          </p:cNvPr>
          <p:cNvSpPr txBox="1"/>
          <p:nvPr/>
        </p:nvSpPr>
        <p:spPr>
          <a:xfrm>
            <a:off x="2192481" y="5196526"/>
            <a:ext cx="3138055" cy="338554"/>
          </a:xfrm>
          <a:prstGeom prst="rect">
            <a:avLst/>
          </a:prstGeom>
          <a:noFill/>
        </p:spPr>
        <p:txBody>
          <a:bodyPr wrap="square">
            <a:spAutoFit/>
          </a:bodyPr>
          <a:lstStyle/>
          <a:p>
            <a:r>
              <a:rPr lang="ja-JP" altLang="en-US" sz="1600" dirty="0"/>
              <a:t>Cross-Chapter Box 1.4, Fig. 1</a:t>
            </a:r>
          </a:p>
        </p:txBody>
      </p:sp>
      <p:sp>
        <p:nvSpPr>
          <p:cNvPr id="18" name="テキスト ボックス 17">
            <a:extLst>
              <a:ext uri="{FF2B5EF4-FFF2-40B4-BE49-F238E27FC236}">
                <a16:creationId xmlns:a16="http://schemas.microsoft.com/office/drawing/2014/main" id="{48EF7239-6BF5-43B7-9925-E102FE0FF54E}"/>
              </a:ext>
            </a:extLst>
          </p:cNvPr>
          <p:cNvSpPr txBox="1"/>
          <p:nvPr/>
        </p:nvSpPr>
        <p:spPr>
          <a:xfrm>
            <a:off x="5938069" y="1242094"/>
            <a:ext cx="2130137" cy="646331"/>
          </a:xfrm>
          <a:prstGeom prst="rect">
            <a:avLst/>
          </a:prstGeom>
          <a:solidFill>
            <a:schemeClr val="bg1"/>
          </a:solidFill>
        </p:spPr>
        <p:txBody>
          <a:bodyPr wrap="square" rtlCol="0">
            <a:spAutoFit/>
          </a:bodyPr>
          <a:lstStyle/>
          <a:p>
            <a:r>
              <a:rPr kumimoji="1" lang="ja-JP" altLang="en-US" dirty="0"/>
              <a:t>二酸化炭素排出量</a:t>
            </a:r>
            <a:r>
              <a:rPr kumimoji="1" lang="en-US" altLang="ja-JP" dirty="0"/>
              <a:t>(Gt CO2/</a:t>
            </a:r>
            <a:r>
              <a:rPr kumimoji="1" lang="ja-JP" altLang="en-US" dirty="0"/>
              <a:t>年</a:t>
            </a:r>
            <a:r>
              <a:rPr kumimoji="1" lang="en-US" altLang="ja-JP" dirty="0"/>
              <a:t>)</a:t>
            </a:r>
            <a:endParaRPr kumimoji="1" lang="ja-JP" altLang="en-US" dirty="0"/>
          </a:p>
        </p:txBody>
      </p:sp>
      <p:sp>
        <p:nvSpPr>
          <p:cNvPr id="19" name="テキスト ボックス 18">
            <a:extLst>
              <a:ext uri="{FF2B5EF4-FFF2-40B4-BE49-F238E27FC236}">
                <a16:creationId xmlns:a16="http://schemas.microsoft.com/office/drawing/2014/main" id="{305584AB-149D-4187-85CE-9A4442B85249}"/>
              </a:ext>
            </a:extLst>
          </p:cNvPr>
          <p:cNvSpPr txBox="1"/>
          <p:nvPr/>
        </p:nvSpPr>
        <p:spPr>
          <a:xfrm>
            <a:off x="997528" y="4705128"/>
            <a:ext cx="696191" cy="646331"/>
          </a:xfrm>
          <a:prstGeom prst="rect">
            <a:avLst/>
          </a:prstGeom>
          <a:noFill/>
        </p:spPr>
        <p:txBody>
          <a:bodyPr wrap="square" rtlCol="0">
            <a:spAutoFit/>
          </a:bodyPr>
          <a:lstStyle/>
          <a:p>
            <a:r>
              <a:rPr kumimoji="1" lang="ja-JP" altLang="en-US" dirty="0"/>
              <a:t>持続可能</a:t>
            </a:r>
          </a:p>
        </p:txBody>
      </p:sp>
      <p:sp>
        <p:nvSpPr>
          <p:cNvPr id="20" name="テキスト ボックス 19">
            <a:extLst>
              <a:ext uri="{FF2B5EF4-FFF2-40B4-BE49-F238E27FC236}">
                <a16:creationId xmlns:a16="http://schemas.microsoft.com/office/drawing/2014/main" id="{3A4C20DD-BE11-4073-8A15-05512B4BE40E}"/>
              </a:ext>
            </a:extLst>
          </p:cNvPr>
          <p:cNvSpPr txBox="1"/>
          <p:nvPr/>
        </p:nvSpPr>
        <p:spPr>
          <a:xfrm>
            <a:off x="2400300" y="4666215"/>
            <a:ext cx="696191" cy="646331"/>
          </a:xfrm>
          <a:prstGeom prst="rect">
            <a:avLst/>
          </a:prstGeom>
          <a:noFill/>
        </p:spPr>
        <p:txBody>
          <a:bodyPr wrap="square" rtlCol="0">
            <a:spAutoFit/>
          </a:bodyPr>
          <a:lstStyle/>
          <a:p>
            <a:r>
              <a:rPr kumimoji="1" lang="ja-JP" altLang="en-US" dirty="0"/>
              <a:t>地域競争</a:t>
            </a:r>
          </a:p>
        </p:txBody>
      </p:sp>
      <p:sp>
        <p:nvSpPr>
          <p:cNvPr id="21" name="テキスト ボックス 20">
            <a:extLst>
              <a:ext uri="{FF2B5EF4-FFF2-40B4-BE49-F238E27FC236}">
                <a16:creationId xmlns:a16="http://schemas.microsoft.com/office/drawing/2014/main" id="{446899CE-4618-408F-AF5A-F36730E3CE1B}"/>
              </a:ext>
            </a:extLst>
          </p:cNvPr>
          <p:cNvSpPr txBox="1"/>
          <p:nvPr/>
        </p:nvSpPr>
        <p:spPr>
          <a:xfrm>
            <a:off x="3616035" y="4642782"/>
            <a:ext cx="709737" cy="646331"/>
          </a:xfrm>
          <a:prstGeom prst="rect">
            <a:avLst/>
          </a:prstGeom>
          <a:noFill/>
        </p:spPr>
        <p:txBody>
          <a:bodyPr wrap="square" rtlCol="0">
            <a:spAutoFit/>
          </a:bodyPr>
          <a:lstStyle/>
          <a:p>
            <a:r>
              <a:rPr kumimoji="1" lang="ja-JP" altLang="en-US" dirty="0"/>
              <a:t>化石燃料</a:t>
            </a:r>
          </a:p>
        </p:txBody>
      </p:sp>
      <p:sp>
        <p:nvSpPr>
          <p:cNvPr id="22" name="テキスト ボックス 21">
            <a:extLst>
              <a:ext uri="{FF2B5EF4-FFF2-40B4-BE49-F238E27FC236}">
                <a16:creationId xmlns:a16="http://schemas.microsoft.com/office/drawing/2014/main" id="{E57690C1-A66B-4E0F-A992-FBED813EB5C9}"/>
              </a:ext>
            </a:extLst>
          </p:cNvPr>
          <p:cNvSpPr txBox="1"/>
          <p:nvPr/>
        </p:nvSpPr>
        <p:spPr>
          <a:xfrm>
            <a:off x="601742" y="5535093"/>
            <a:ext cx="4256696" cy="707886"/>
          </a:xfrm>
          <a:prstGeom prst="rect">
            <a:avLst/>
          </a:prstGeom>
          <a:noFill/>
        </p:spPr>
        <p:txBody>
          <a:bodyPr wrap="square" rtlCol="0">
            <a:spAutoFit/>
          </a:bodyPr>
          <a:lstStyle/>
          <a:p>
            <a:r>
              <a:rPr kumimoji="1" lang="ja-JP" altLang="en-US" sz="2000" dirty="0"/>
              <a:t>社会経済シナリオは必要とされる緩和と適応のレベルに基づいて策定</a:t>
            </a:r>
          </a:p>
        </p:txBody>
      </p:sp>
      <p:sp>
        <p:nvSpPr>
          <p:cNvPr id="23" name="テキスト ボックス 22">
            <a:extLst>
              <a:ext uri="{FF2B5EF4-FFF2-40B4-BE49-F238E27FC236}">
                <a16:creationId xmlns:a16="http://schemas.microsoft.com/office/drawing/2014/main" id="{869658E5-60E2-4E80-9747-15F3CBC4484A}"/>
              </a:ext>
            </a:extLst>
          </p:cNvPr>
          <p:cNvSpPr txBox="1"/>
          <p:nvPr/>
        </p:nvSpPr>
        <p:spPr>
          <a:xfrm>
            <a:off x="6457950" y="1962710"/>
            <a:ext cx="1079229" cy="584775"/>
          </a:xfrm>
          <a:prstGeom prst="rect">
            <a:avLst/>
          </a:prstGeom>
          <a:noFill/>
        </p:spPr>
        <p:txBody>
          <a:bodyPr wrap="square" rtlCol="0">
            <a:spAutoFit/>
          </a:bodyPr>
          <a:lstStyle/>
          <a:p>
            <a:r>
              <a:rPr kumimoji="1" lang="en-US" altLang="ja-JP" sz="1600" b="1" dirty="0">
                <a:solidFill>
                  <a:srgbClr val="FF0000"/>
                </a:solidFill>
              </a:rPr>
              <a:t>SSP5-8.5</a:t>
            </a:r>
          </a:p>
          <a:p>
            <a:r>
              <a:rPr kumimoji="1" lang="en-US" altLang="ja-JP" sz="1600" b="1" dirty="0">
                <a:solidFill>
                  <a:srgbClr val="FF0000"/>
                </a:solidFill>
              </a:rPr>
              <a:t>very high</a:t>
            </a:r>
            <a:endParaRPr kumimoji="1" lang="ja-JP" altLang="en-US" sz="1600" b="1" dirty="0">
              <a:solidFill>
                <a:srgbClr val="FF0000"/>
              </a:solidFill>
            </a:endParaRPr>
          </a:p>
        </p:txBody>
      </p:sp>
      <p:sp>
        <p:nvSpPr>
          <p:cNvPr id="24" name="テキスト ボックス 23">
            <a:extLst>
              <a:ext uri="{FF2B5EF4-FFF2-40B4-BE49-F238E27FC236}">
                <a16:creationId xmlns:a16="http://schemas.microsoft.com/office/drawing/2014/main" id="{D84816A0-F9BC-4391-AEDE-67886BCA5B4D}"/>
              </a:ext>
            </a:extLst>
          </p:cNvPr>
          <p:cNvSpPr txBox="1"/>
          <p:nvPr/>
        </p:nvSpPr>
        <p:spPr>
          <a:xfrm>
            <a:off x="7478603" y="2510920"/>
            <a:ext cx="1079229" cy="584775"/>
          </a:xfrm>
          <a:prstGeom prst="rect">
            <a:avLst/>
          </a:prstGeom>
          <a:noFill/>
        </p:spPr>
        <p:txBody>
          <a:bodyPr wrap="square" rtlCol="0">
            <a:spAutoFit/>
          </a:bodyPr>
          <a:lstStyle/>
          <a:p>
            <a:r>
              <a:rPr kumimoji="1" lang="en-US" altLang="ja-JP" sz="1600" b="1" dirty="0">
                <a:solidFill>
                  <a:srgbClr val="C00000"/>
                </a:solidFill>
              </a:rPr>
              <a:t>SSP3-7.0</a:t>
            </a:r>
          </a:p>
          <a:p>
            <a:r>
              <a:rPr kumimoji="1" lang="en-US" altLang="ja-JP" sz="1600" b="1" dirty="0">
                <a:solidFill>
                  <a:srgbClr val="C00000"/>
                </a:solidFill>
              </a:rPr>
              <a:t>high</a:t>
            </a:r>
            <a:endParaRPr kumimoji="1" lang="ja-JP" altLang="en-US" sz="1600" b="1" dirty="0">
              <a:solidFill>
                <a:srgbClr val="C00000"/>
              </a:solidFill>
            </a:endParaRPr>
          </a:p>
        </p:txBody>
      </p:sp>
      <p:sp>
        <p:nvSpPr>
          <p:cNvPr id="25" name="テキスト ボックス 24">
            <a:extLst>
              <a:ext uri="{FF2B5EF4-FFF2-40B4-BE49-F238E27FC236}">
                <a16:creationId xmlns:a16="http://schemas.microsoft.com/office/drawing/2014/main" id="{3C820D45-5CC9-43EE-BF19-61C210AA501B}"/>
              </a:ext>
            </a:extLst>
          </p:cNvPr>
          <p:cNvSpPr txBox="1"/>
          <p:nvPr/>
        </p:nvSpPr>
        <p:spPr>
          <a:xfrm>
            <a:off x="7537179" y="3279325"/>
            <a:ext cx="1079229" cy="584775"/>
          </a:xfrm>
          <a:prstGeom prst="rect">
            <a:avLst/>
          </a:prstGeom>
          <a:noFill/>
        </p:spPr>
        <p:txBody>
          <a:bodyPr wrap="square" rtlCol="0">
            <a:spAutoFit/>
          </a:bodyPr>
          <a:lstStyle/>
          <a:p>
            <a:r>
              <a:rPr kumimoji="1" lang="en-US" altLang="ja-JP" sz="1600" b="1" dirty="0">
                <a:solidFill>
                  <a:srgbClr val="FFC000"/>
                </a:solidFill>
              </a:rPr>
              <a:t>SSP2-4.5</a:t>
            </a:r>
          </a:p>
          <a:p>
            <a:r>
              <a:rPr kumimoji="1" lang="en-US" altLang="ja-JP" sz="1600" b="1" dirty="0">
                <a:solidFill>
                  <a:srgbClr val="FFC000"/>
                </a:solidFill>
              </a:rPr>
              <a:t>medium</a:t>
            </a:r>
            <a:endParaRPr kumimoji="1" lang="ja-JP" altLang="en-US" sz="1600" b="1" dirty="0">
              <a:solidFill>
                <a:srgbClr val="FFC000"/>
              </a:solidFill>
            </a:endParaRPr>
          </a:p>
        </p:txBody>
      </p:sp>
      <p:sp>
        <p:nvSpPr>
          <p:cNvPr id="26" name="テキスト ボックス 25">
            <a:extLst>
              <a:ext uri="{FF2B5EF4-FFF2-40B4-BE49-F238E27FC236}">
                <a16:creationId xmlns:a16="http://schemas.microsoft.com/office/drawing/2014/main" id="{8A7B0854-52AA-468B-9C84-9411A9457C2C}"/>
              </a:ext>
            </a:extLst>
          </p:cNvPr>
          <p:cNvSpPr txBox="1"/>
          <p:nvPr/>
        </p:nvSpPr>
        <p:spPr>
          <a:xfrm>
            <a:off x="6646074" y="3675137"/>
            <a:ext cx="1079229" cy="584775"/>
          </a:xfrm>
          <a:prstGeom prst="rect">
            <a:avLst/>
          </a:prstGeom>
          <a:noFill/>
        </p:spPr>
        <p:txBody>
          <a:bodyPr wrap="square" rtlCol="0">
            <a:spAutoFit/>
          </a:bodyPr>
          <a:lstStyle/>
          <a:p>
            <a:r>
              <a:rPr kumimoji="1" lang="en-US" altLang="ja-JP" sz="1600" b="1" dirty="0">
                <a:solidFill>
                  <a:schemeClr val="bg1">
                    <a:lumMod val="50000"/>
                  </a:schemeClr>
                </a:solidFill>
              </a:rPr>
              <a:t>SSP1-2.6</a:t>
            </a:r>
          </a:p>
          <a:p>
            <a:r>
              <a:rPr kumimoji="1" lang="en-US" altLang="ja-JP" sz="1600" b="1" dirty="0">
                <a:solidFill>
                  <a:schemeClr val="bg1">
                    <a:lumMod val="50000"/>
                  </a:schemeClr>
                </a:solidFill>
              </a:rPr>
              <a:t>low</a:t>
            </a:r>
            <a:endParaRPr kumimoji="1" lang="ja-JP" altLang="en-US" sz="1600" b="1" dirty="0">
              <a:solidFill>
                <a:schemeClr val="bg1">
                  <a:lumMod val="50000"/>
                </a:schemeClr>
              </a:solidFill>
            </a:endParaRPr>
          </a:p>
        </p:txBody>
      </p:sp>
      <p:sp>
        <p:nvSpPr>
          <p:cNvPr id="27" name="テキスト ボックス 26">
            <a:extLst>
              <a:ext uri="{FF2B5EF4-FFF2-40B4-BE49-F238E27FC236}">
                <a16:creationId xmlns:a16="http://schemas.microsoft.com/office/drawing/2014/main" id="{4ED8B2EB-F4CA-4528-B3AE-9C40BAC40B36}"/>
              </a:ext>
            </a:extLst>
          </p:cNvPr>
          <p:cNvSpPr txBox="1"/>
          <p:nvPr/>
        </p:nvSpPr>
        <p:spPr>
          <a:xfrm>
            <a:off x="5417488" y="3875519"/>
            <a:ext cx="1079229" cy="584775"/>
          </a:xfrm>
          <a:prstGeom prst="rect">
            <a:avLst/>
          </a:prstGeom>
          <a:noFill/>
        </p:spPr>
        <p:txBody>
          <a:bodyPr wrap="square" rtlCol="0">
            <a:spAutoFit/>
          </a:bodyPr>
          <a:lstStyle/>
          <a:p>
            <a:r>
              <a:rPr kumimoji="1" lang="en-US" altLang="ja-JP" sz="1600" b="1" dirty="0">
                <a:solidFill>
                  <a:srgbClr val="00B0F0"/>
                </a:solidFill>
              </a:rPr>
              <a:t>SSP1-1.9</a:t>
            </a:r>
          </a:p>
          <a:p>
            <a:r>
              <a:rPr kumimoji="1" lang="en-US" altLang="ja-JP" sz="1600" b="1" dirty="0">
                <a:solidFill>
                  <a:srgbClr val="00B0F0"/>
                </a:solidFill>
              </a:rPr>
              <a:t>very low</a:t>
            </a:r>
            <a:endParaRPr kumimoji="1" lang="ja-JP" altLang="en-US" sz="1600" b="1" dirty="0">
              <a:solidFill>
                <a:srgbClr val="00B0F0"/>
              </a:solidFill>
            </a:endParaRPr>
          </a:p>
        </p:txBody>
      </p:sp>
      <p:sp>
        <p:nvSpPr>
          <p:cNvPr id="28" name="楕円 27">
            <a:extLst>
              <a:ext uri="{FF2B5EF4-FFF2-40B4-BE49-F238E27FC236}">
                <a16:creationId xmlns:a16="http://schemas.microsoft.com/office/drawing/2014/main" id="{8883B516-7DB1-43D1-AFDF-C401121E401F}"/>
              </a:ext>
            </a:extLst>
          </p:cNvPr>
          <p:cNvSpPr/>
          <p:nvPr/>
        </p:nvSpPr>
        <p:spPr>
          <a:xfrm>
            <a:off x="1024356" y="4279368"/>
            <a:ext cx="669363" cy="31826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B5CA53F2-B388-4EC7-B4BE-95C319B001EB}"/>
              </a:ext>
            </a:extLst>
          </p:cNvPr>
          <p:cNvSpPr/>
          <p:nvPr/>
        </p:nvSpPr>
        <p:spPr>
          <a:xfrm>
            <a:off x="1041673" y="3933000"/>
            <a:ext cx="669363" cy="31826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C677F8CC-EFED-43EE-B922-0936DBBD4F11}"/>
              </a:ext>
            </a:extLst>
          </p:cNvPr>
          <p:cNvSpPr/>
          <p:nvPr/>
        </p:nvSpPr>
        <p:spPr>
          <a:xfrm>
            <a:off x="1672059" y="3254129"/>
            <a:ext cx="669363" cy="31826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F4FF6B56-0B8A-46CC-A15B-898933D67BB6}"/>
              </a:ext>
            </a:extLst>
          </p:cNvPr>
          <p:cNvSpPr/>
          <p:nvPr/>
        </p:nvSpPr>
        <p:spPr>
          <a:xfrm>
            <a:off x="2333616" y="2564862"/>
            <a:ext cx="669363" cy="31826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61DD289D-7D82-42F5-B55B-63E9EE9975D2}"/>
              </a:ext>
            </a:extLst>
          </p:cNvPr>
          <p:cNvSpPr/>
          <p:nvPr/>
        </p:nvSpPr>
        <p:spPr>
          <a:xfrm>
            <a:off x="3597837" y="2270458"/>
            <a:ext cx="669363" cy="318269"/>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F1991018-C374-4DD5-BA13-FE3DE8E0259D}"/>
              </a:ext>
            </a:extLst>
          </p:cNvPr>
          <p:cNvSpPr txBox="1"/>
          <p:nvPr/>
        </p:nvSpPr>
        <p:spPr>
          <a:xfrm>
            <a:off x="6413589" y="4377166"/>
            <a:ext cx="1514674" cy="369332"/>
          </a:xfrm>
          <a:prstGeom prst="rect">
            <a:avLst/>
          </a:prstGeom>
          <a:noFill/>
        </p:spPr>
        <p:txBody>
          <a:bodyPr wrap="square" rtlCol="0">
            <a:spAutoFit/>
          </a:bodyPr>
          <a:lstStyle/>
          <a:p>
            <a:r>
              <a:rPr kumimoji="1" lang="ja-JP" altLang="en-US" dirty="0"/>
              <a:t>正味マイナス</a:t>
            </a:r>
          </a:p>
        </p:txBody>
      </p:sp>
      <p:sp>
        <p:nvSpPr>
          <p:cNvPr id="35" name="テキスト ボックス 34">
            <a:extLst>
              <a:ext uri="{FF2B5EF4-FFF2-40B4-BE49-F238E27FC236}">
                <a16:creationId xmlns:a16="http://schemas.microsoft.com/office/drawing/2014/main" id="{AACB850B-6365-4516-AF4A-99B2414E50B1}"/>
              </a:ext>
            </a:extLst>
          </p:cNvPr>
          <p:cNvSpPr txBox="1"/>
          <p:nvPr/>
        </p:nvSpPr>
        <p:spPr>
          <a:xfrm>
            <a:off x="4221283" y="1110506"/>
            <a:ext cx="1536375" cy="830997"/>
          </a:xfrm>
          <a:prstGeom prst="rect">
            <a:avLst/>
          </a:prstGeom>
          <a:noFill/>
        </p:spPr>
        <p:txBody>
          <a:bodyPr wrap="square" rtlCol="0">
            <a:spAutoFit/>
          </a:bodyPr>
          <a:lstStyle/>
          <a:p>
            <a:r>
              <a:rPr kumimoji="1" lang="en-US" altLang="ja-JP" sz="1600" b="1" dirty="0"/>
              <a:t>Representative Concentration Pathways</a:t>
            </a:r>
            <a:endParaRPr kumimoji="1" lang="ja-JP" altLang="en-US" sz="1600" b="1" dirty="0"/>
          </a:p>
        </p:txBody>
      </p:sp>
      <p:sp>
        <p:nvSpPr>
          <p:cNvPr id="2" name="テキスト ボックス 1">
            <a:extLst>
              <a:ext uri="{FF2B5EF4-FFF2-40B4-BE49-F238E27FC236}">
                <a16:creationId xmlns:a16="http://schemas.microsoft.com/office/drawing/2014/main" id="{7BFBB593-FB7F-43CE-A4EA-CF755BBFF1B5}"/>
              </a:ext>
            </a:extLst>
          </p:cNvPr>
          <p:cNvSpPr txBox="1"/>
          <p:nvPr/>
        </p:nvSpPr>
        <p:spPr>
          <a:xfrm>
            <a:off x="7004898" y="4801406"/>
            <a:ext cx="380186" cy="369332"/>
          </a:xfrm>
          <a:prstGeom prst="rect">
            <a:avLst/>
          </a:prstGeom>
          <a:noFill/>
        </p:spPr>
        <p:txBody>
          <a:bodyPr wrap="square" rtlCol="0">
            <a:spAutoFit/>
          </a:bodyPr>
          <a:lstStyle/>
          <a:p>
            <a:r>
              <a:rPr kumimoji="1" lang="ja-JP" altLang="en-US" dirty="0"/>
              <a:t>年</a:t>
            </a:r>
          </a:p>
        </p:txBody>
      </p:sp>
      <p:sp>
        <p:nvSpPr>
          <p:cNvPr id="3" name="テキスト ボックス 2">
            <a:extLst>
              <a:ext uri="{FF2B5EF4-FFF2-40B4-BE49-F238E27FC236}">
                <a16:creationId xmlns:a16="http://schemas.microsoft.com/office/drawing/2014/main" id="{7F84CF39-7458-4E31-95BE-8265BA9EE047}"/>
              </a:ext>
            </a:extLst>
          </p:cNvPr>
          <p:cNvSpPr txBox="1"/>
          <p:nvPr/>
        </p:nvSpPr>
        <p:spPr>
          <a:xfrm>
            <a:off x="5157712" y="5077219"/>
            <a:ext cx="3986285" cy="369332"/>
          </a:xfrm>
          <a:prstGeom prst="rect">
            <a:avLst/>
          </a:prstGeom>
          <a:noFill/>
        </p:spPr>
        <p:txBody>
          <a:bodyPr wrap="square" rtlCol="0">
            <a:spAutoFit/>
          </a:bodyPr>
          <a:lstStyle/>
          <a:p>
            <a:r>
              <a:rPr kumimoji="1" lang="en-US" altLang="ja-JP" dirty="0"/>
              <a:t>CO2</a:t>
            </a:r>
            <a:r>
              <a:rPr kumimoji="1" lang="ja-JP" altLang="en-US" dirty="0"/>
              <a:t>以外の排出もシナリオに含まれる</a:t>
            </a:r>
          </a:p>
        </p:txBody>
      </p:sp>
      <p:sp>
        <p:nvSpPr>
          <p:cNvPr id="5" name="動作設定ボタン: 戻る/前へ 4">
            <a:hlinkClick r:id="" action="ppaction://hlinkshowjump?jump=previousslide" highlightClick="1"/>
            <a:extLst>
              <a:ext uri="{FF2B5EF4-FFF2-40B4-BE49-F238E27FC236}">
                <a16:creationId xmlns:a16="http://schemas.microsoft.com/office/drawing/2014/main" id="{2B610534-D030-47B4-A4F4-6ABB1205724B}"/>
              </a:ext>
            </a:extLst>
          </p:cNvPr>
          <p:cNvSpPr/>
          <p:nvPr/>
        </p:nvSpPr>
        <p:spPr>
          <a:xfrm>
            <a:off x="8406245" y="467591"/>
            <a:ext cx="509155" cy="53407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23149D64-3E11-46AC-9AB7-A45A5F797758}"/>
              </a:ext>
            </a:extLst>
          </p:cNvPr>
          <p:cNvSpPr txBox="1"/>
          <p:nvPr/>
        </p:nvSpPr>
        <p:spPr>
          <a:xfrm>
            <a:off x="5143498" y="5526540"/>
            <a:ext cx="3891428" cy="1107996"/>
          </a:xfrm>
          <a:prstGeom prst="rect">
            <a:avLst/>
          </a:prstGeom>
          <a:noFill/>
        </p:spPr>
        <p:txBody>
          <a:bodyPr wrap="square" rtlCol="0">
            <a:spAutoFit/>
          </a:bodyPr>
          <a:lstStyle/>
          <a:p>
            <a:r>
              <a:rPr lang="en-US" altLang="ja-JP" sz="2200" dirty="0"/>
              <a:t>1.5</a:t>
            </a:r>
            <a:r>
              <a:rPr lang="ja-JP" altLang="en-US" sz="2200" dirty="0"/>
              <a:t>℃未満≒</a:t>
            </a:r>
            <a:r>
              <a:rPr lang="en-US" altLang="ja-JP" sz="2200" dirty="0"/>
              <a:t>SSP1-1.9</a:t>
            </a:r>
          </a:p>
          <a:p>
            <a:r>
              <a:rPr kumimoji="1" lang="ja-JP" altLang="en-US" sz="2200" dirty="0"/>
              <a:t>　</a:t>
            </a:r>
            <a:r>
              <a:rPr kumimoji="1" lang="en-US" altLang="ja-JP" sz="2200" dirty="0"/>
              <a:t> 2050</a:t>
            </a:r>
            <a:r>
              <a:rPr kumimoji="1" lang="ja-JP" altLang="en-US" sz="2200" dirty="0"/>
              <a:t>年カーボンニュートラル</a:t>
            </a:r>
          </a:p>
          <a:p>
            <a:r>
              <a:rPr kumimoji="1" lang="en-US" altLang="ja-JP" sz="2200" dirty="0"/>
              <a:t>2.0</a:t>
            </a:r>
            <a:r>
              <a:rPr kumimoji="1" lang="ja-JP" altLang="en-US" sz="2200" dirty="0"/>
              <a:t>℃未満</a:t>
            </a:r>
            <a:r>
              <a:rPr lang="ja-JP" altLang="en-US" sz="2200" dirty="0"/>
              <a:t>≒</a:t>
            </a:r>
            <a:r>
              <a:rPr lang="en-US" altLang="ja-JP" sz="2200" dirty="0"/>
              <a:t>SSP1-2.6</a:t>
            </a:r>
            <a:endParaRPr kumimoji="1" lang="ja-JP" altLang="en-US" sz="2200" dirty="0"/>
          </a:p>
        </p:txBody>
      </p:sp>
      <p:sp>
        <p:nvSpPr>
          <p:cNvPr id="8" name="テキスト ボックス 7">
            <a:extLst>
              <a:ext uri="{FF2B5EF4-FFF2-40B4-BE49-F238E27FC236}">
                <a16:creationId xmlns:a16="http://schemas.microsoft.com/office/drawing/2014/main" id="{E8199FB6-2611-495C-B304-4FC000DE2ED6}"/>
              </a:ext>
            </a:extLst>
          </p:cNvPr>
          <p:cNvSpPr txBox="1"/>
          <p:nvPr/>
        </p:nvSpPr>
        <p:spPr>
          <a:xfrm>
            <a:off x="683168" y="6255549"/>
            <a:ext cx="3970258" cy="400110"/>
          </a:xfrm>
          <a:prstGeom prst="rect">
            <a:avLst/>
          </a:prstGeom>
          <a:noFill/>
        </p:spPr>
        <p:txBody>
          <a:bodyPr wrap="square" rtlCol="0">
            <a:spAutoFit/>
          </a:bodyPr>
          <a:lstStyle/>
          <a:p>
            <a:r>
              <a:rPr kumimoji="1" lang="en-US" altLang="ja-JP" sz="2000" dirty="0"/>
              <a:t>SSP1-1.9</a:t>
            </a:r>
            <a:r>
              <a:rPr kumimoji="1" lang="ja-JP" altLang="en-US" sz="2000" dirty="0"/>
              <a:t>は</a:t>
            </a:r>
            <a:r>
              <a:rPr kumimoji="1" lang="en-US" altLang="ja-JP" sz="2000" dirty="0"/>
              <a:t>SSP1-RCP1.9</a:t>
            </a:r>
            <a:r>
              <a:rPr kumimoji="1" lang="ja-JP" altLang="en-US" sz="2000" dirty="0"/>
              <a:t>の意味</a:t>
            </a:r>
          </a:p>
        </p:txBody>
      </p:sp>
      <p:sp>
        <p:nvSpPr>
          <p:cNvPr id="17" name="テキスト ボックス 16">
            <a:extLst>
              <a:ext uri="{FF2B5EF4-FFF2-40B4-BE49-F238E27FC236}">
                <a16:creationId xmlns:a16="http://schemas.microsoft.com/office/drawing/2014/main" id="{6175036F-B9C9-474D-9CAF-7857D0CEA560}"/>
              </a:ext>
            </a:extLst>
          </p:cNvPr>
          <p:cNvSpPr txBox="1"/>
          <p:nvPr/>
        </p:nvSpPr>
        <p:spPr>
          <a:xfrm>
            <a:off x="7963486" y="1587014"/>
            <a:ext cx="1180513" cy="338554"/>
          </a:xfrm>
          <a:prstGeom prst="rect">
            <a:avLst/>
          </a:prstGeom>
          <a:noFill/>
        </p:spPr>
        <p:txBody>
          <a:bodyPr wrap="square" rtlCol="0">
            <a:spAutoFit/>
          </a:bodyPr>
          <a:lstStyle/>
          <a:p>
            <a:r>
              <a:rPr kumimoji="1" lang="en-US" altLang="ja-JP" sz="1600" dirty="0"/>
              <a:t>Fig. SPM .4</a:t>
            </a:r>
            <a:endParaRPr kumimoji="1" lang="ja-JP" altLang="en-US" sz="1600" dirty="0"/>
          </a:p>
        </p:txBody>
      </p:sp>
    </p:spTree>
    <p:extLst>
      <p:ext uri="{BB962C8B-B14F-4D97-AF65-F5344CB8AC3E}">
        <p14:creationId xmlns:p14="http://schemas.microsoft.com/office/powerpoint/2010/main" val="2946735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36</a:t>
            </a:fld>
            <a:endParaRPr lang="ja-JP" altLang="en-US">
              <a:solidFill>
                <a:prstClr val="black">
                  <a:tint val="75000"/>
                </a:prstClr>
              </a:solidFill>
            </a:endParaRPr>
          </a:p>
        </p:txBody>
      </p:sp>
      <p:sp>
        <p:nvSpPr>
          <p:cNvPr id="5" name="テキスト ボックス 4">
            <a:extLst>
              <a:ext uri="{FF2B5EF4-FFF2-40B4-BE49-F238E27FC236}">
                <a16:creationId xmlns:a16="http://schemas.microsoft.com/office/drawing/2014/main" id="{977E3FFE-B8B7-405E-AAEB-1A136AEB0932}"/>
              </a:ext>
            </a:extLst>
          </p:cNvPr>
          <p:cNvSpPr txBox="1"/>
          <p:nvPr/>
        </p:nvSpPr>
        <p:spPr>
          <a:xfrm>
            <a:off x="519545" y="320457"/>
            <a:ext cx="7824355" cy="3108543"/>
          </a:xfrm>
          <a:prstGeom prst="rect">
            <a:avLst/>
          </a:prstGeom>
          <a:noFill/>
        </p:spPr>
        <p:txBody>
          <a:bodyPr wrap="square">
            <a:spAutoFit/>
          </a:bodyPr>
          <a:lstStyle/>
          <a:p>
            <a:pPr marL="127000" indent="-127000" algn="l"/>
            <a:r>
              <a:rPr lang="en-US" altLang="ja-JP" sz="2800" b="1" kern="0" dirty="0">
                <a:solidFill>
                  <a:srgbClr val="5497E0"/>
                </a:solidFill>
                <a:effectLst/>
                <a:latin typeface="SegoeUI-Bold"/>
                <a:ea typeface="游明朝" panose="02020400000000000000" pitchFamily="18" charset="-128"/>
                <a:cs typeface="SegoeUI-Bold"/>
              </a:rPr>
              <a:t>B.2 </a:t>
            </a:r>
            <a:r>
              <a:rPr lang="ja-JP" altLang="ja-JP" sz="2800" b="1" kern="0" dirty="0">
                <a:solidFill>
                  <a:srgbClr val="5497E0"/>
                </a:solidFill>
                <a:effectLst/>
                <a:latin typeface="游明朝" panose="02020400000000000000" pitchFamily="18" charset="-128"/>
                <a:ea typeface="YuGothic-Bold"/>
                <a:cs typeface="YuGothic-Bold"/>
              </a:rPr>
              <a:t>気候システムの多くの変化は、地球温暖化の進行に直接関係して拡大する。この気候システムの変化には、極端な高温、海洋熱波、大雨の頻度と強度の増加、いくつかの地域における農業及び生態学的干ばつの増加、強い熱帯低気圧の割合の増加、並びに北極域の海氷、積雪及び永久凍土の縮小を含む。</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図 5">
            <a:extLst>
              <a:ext uri="{FF2B5EF4-FFF2-40B4-BE49-F238E27FC236}">
                <a16:creationId xmlns:a16="http://schemas.microsoft.com/office/drawing/2014/main" id="{368A54EC-2C26-41CA-B9E5-19A2D929DE77}"/>
              </a:ext>
            </a:extLst>
          </p:cNvPr>
          <p:cNvPicPr>
            <a:picLocks noChangeAspect="1"/>
          </p:cNvPicPr>
          <p:nvPr/>
        </p:nvPicPr>
        <p:blipFill rotWithShape="1">
          <a:blip r:embed="rId3"/>
          <a:srcRect l="46932" t="20062" r="-1" b="11640"/>
          <a:stretch/>
        </p:blipFill>
        <p:spPr>
          <a:xfrm>
            <a:off x="955962" y="3605646"/>
            <a:ext cx="4852555" cy="3034145"/>
          </a:xfrm>
          <a:prstGeom prst="rect">
            <a:avLst/>
          </a:prstGeom>
        </p:spPr>
      </p:pic>
      <p:sp>
        <p:nvSpPr>
          <p:cNvPr id="7" name="テキスト ボックス 6">
            <a:extLst>
              <a:ext uri="{FF2B5EF4-FFF2-40B4-BE49-F238E27FC236}">
                <a16:creationId xmlns:a16="http://schemas.microsoft.com/office/drawing/2014/main" id="{09CE13C2-759E-49B4-B189-DBC737A903D7}"/>
              </a:ext>
            </a:extLst>
          </p:cNvPr>
          <p:cNvSpPr txBox="1"/>
          <p:nvPr/>
        </p:nvSpPr>
        <p:spPr>
          <a:xfrm>
            <a:off x="5891644" y="4307110"/>
            <a:ext cx="2888673" cy="1631216"/>
          </a:xfrm>
          <a:prstGeom prst="rect">
            <a:avLst/>
          </a:prstGeom>
          <a:noFill/>
        </p:spPr>
        <p:txBody>
          <a:bodyPr wrap="square" rtlCol="0">
            <a:spAutoFit/>
          </a:bodyPr>
          <a:lstStyle/>
          <a:p>
            <a:r>
              <a:rPr kumimoji="1" lang="ja-JP" altLang="en-US" sz="2000" dirty="0"/>
              <a:t>日本付近では台風増加，強度が二重の意味で増加</a:t>
            </a:r>
            <a:r>
              <a:rPr kumimoji="1" lang="en-US" altLang="ja-JP" sz="2000" dirty="0"/>
              <a:t>(</a:t>
            </a:r>
            <a:r>
              <a:rPr kumimoji="1" lang="ja-JP" altLang="en-US" sz="2000" dirty="0"/>
              <a:t>一般に強く＋日本に来ても弱まらない</a:t>
            </a:r>
            <a:r>
              <a:rPr kumimoji="1" lang="en-US" altLang="ja-JP" sz="2000" dirty="0"/>
              <a:t>)</a:t>
            </a:r>
            <a:r>
              <a:rPr kumimoji="1" lang="ja-JP" altLang="en-US" sz="2000" dirty="0"/>
              <a:t>，移動速度遅く</a:t>
            </a:r>
          </a:p>
        </p:txBody>
      </p:sp>
      <p:sp>
        <p:nvSpPr>
          <p:cNvPr id="8" name="テキスト ボックス 7">
            <a:extLst>
              <a:ext uri="{FF2B5EF4-FFF2-40B4-BE49-F238E27FC236}">
                <a16:creationId xmlns:a16="http://schemas.microsoft.com/office/drawing/2014/main" id="{8D629C11-55DE-4A18-A5D5-C7B0269217CF}"/>
              </a:ext>
            </a:extLst>
          </p:cNvPr>
          <p:cNvSpPr txBox="1"/>
          <p:nvPr/>
        </p:nvSpPr>
        <p:spPr>
          <a:xfrm>
            <a:off x="5424055" y="6213764"/>
            <a:ext cx="1153390" cy="369332"/>
          </a:xfrm>
          <a:prstGeom prst="rect">
            <a:avLst/>
          </a:prstGeom>
          <a:noFill/>
        </p:spPr>
        <p:txBody>
          <a:bodyPr wrap="square" rtlCol="0">
            <a:spAutoFit/>
          </a:bodyPr>
          <a:lstStyle/>
          <a:p>
            <a:r>
              <a:rPr kumimoji="1" lang="en-US" altLang="ja-JP" dirty="0"/>
              <a:t>Fig. 11.20</a:t>
            </a:r>
            <a:endParaRPr kumimoji="1" lang="ja-JP" altLang="en-US" dirty="0"/>
          </a:p>
        </p:txBody>
      </p:sp>
      <p:sp>
        <p:nvSpPr>
          <p:cNvPr id="10" name="動作設定ボタン: 戻る/前へ 9">
            <a:hlinkClick r:id="rId4" action="ppaction://hlinksldjump" highlightClick="1"/>
            <a:extLst>
              <a:ext uri="{FF2B5EF4-FFF2-40B4-BE49-F238E27FC236}">
                <a16:creationId xmlns:a16="http://schemas.microsoft.com/office/drawing/2014/main" id="{CF81A343-3152-4E7D-B233-9789FBAFC9CE}"/>
              </a:ext>
            </a:extLst>
          </p:cNvPr>
          <p:cNvSpPr/>
          <p:nvPr/>
        </p:nvSpPr>
        <p:spPr>
          <a:xfrm>
            <a:off x="8515350" y="3073151"/>
            <a:ext cx="457200" cy="52993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85867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37</a:t>
            </a:fld>
            <a:endParaRPr lang="ja-JP" altLang="en-US">
              <a:solidFill>
                <a:prstClr val="black">
                  <a:tint val="75000"/>
                </a:prstClr>
              </a:solidFill>
            </a:endParaRPr>
          </a:p>
        </p:txBody>
      </p:sp>
      <p:sp>
        <p:nvSpPr>
          <p:cNvPr id="5" name="テキスト ボックス 4">
            <a:extLst>
              <a:ext uri="{FF2B5EF4-FFF2-40B4-BE49-F238E27FC236}">
                <a16:creationId xmlns:a16="http://schemas.microsoft.com/office/drawing/2014/main" id="{D207CC64-574E-4528-81D7-A32D740B8272}"/>
              </a:ext>
            </a:extLst>
          </p:cNvPr>
          <p:cNvSpPr txBox="1"/>
          <p:nvPr/>
        </p:nvSpPr>
        <p:spPr>
          <a:xfrm>
            <a:off x="457200" y="300461"/>
            <a:ext cx="8437418" cy="1815882"/>
          </a:xfrm>
          <a:prstGeom prst="rect">
            <a:avLst/>
          </a:prstGeom>
          <a:noFill/>
        </p:spPr>
        <p:txBody>
          <a:bodyPr wrap="square">
            <a:spAutoFit/>
          </a:bodyPr>
          <a:lstStyle/>
          <a:p>
            <a:pPr marL="127000" indent="-127000" algn="l"/>
            <a:r>
              <a:rPr lang="en-US" altLang="ja-JP" sz="2700" b="1" kern="0" dirty="0">
                <a:solidFill>
                  <a:srgbClr val="5497E0"/>
                </a:solidFill>
                <a:effectLst/>
                <a:latin typeface="SegoeUI-Bold"/>
                <a:ea typeface="游明朝" panose="02020400000000000000" pitchFamily="18" charset="-128"/>
                <a:cs typeface="SegoeUI-Bold"/>
              </a:rPr>
              <a:t>B.3 </a:t>
            </a:r>
            <a:r>
              <a:rPr lang="ja-JP" altLang="ja-JP" sz="2700" b="1" kern="0" dirty="0">
                <a:solidFill>
                  <a:srgbClr val="5497E0"/>
                </a:solidFill>
                <a:effectLst/>
                <a:latin typeface="游明朝" panose="02020400000000000000" pitchFamily="18" charset="-128"/>
                <a:ea typeface="YuGothic-Bold"/>
                <a:cs typeface="YuGothic-Bold"/>
              </a:rPr>
              <a:t>継続する地球温暖化は、世界全体の水循環を、その変動性、世界的なモンスーンに伴う降水量、降水及び乾燥現象の厳しさを含め、更に強めると予測される。</a:t>
            </a:r>
            <a:endParaRPr lang="ja-JP" altLang="ja-JP" sz="27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79645B6B-E632-422F-806A-55332FD688C0}"/>
              </a:ext>
            </a:extLst>
          </p:cNvPr>
          <p:cNvSpPr txBox="1"/>
          <p:nvPr/>
        </p:nvSpPr>
        <p:spPr>
          <a:xfrm>
            <a:off x="436417" y="2002042"/>
            <a:ext cx="8167255" cy="1384995"/>
          </a:xfrm>
          <a:prstGeom prst="rect">
            <a:avLst/>
          </a:prstGeom>
          <a:noFill/>
        </p:spPr>
        <p:txBody>
          <a:bodyPr wrap="square">
            <a:spAutoFit/>
          </a:bodyPr>
          <a:lstStyle/>
          <a:p>
            <a:pPr marL="127000" indent="-127000" algn="l"/>
            <a:r>
              <a:rPr lang="en-US" altLang="ja-JP" sz="2700" b="1" kern="0" dirty="0">
                <a:solidFill>
                  <a:srgbClr val="5497E0"/>
                </a:solidFill>
                <a:effectLst/>
                <a:latin typeface="SegoeUI-Bold"/>
                <a:ea typeface="游明朝" panose="02020400000000000000" pitchFamily="18" charset="-128"/>
                <a:cs typeface="SegoeUI-Bold"/>
              </a:rPr>
              <a:t>B.4 CO2 </a:t>
            </a:r>
            <a:r>
              <a:rPr lang="ja-JP" altLang="ja-JP" sz="2700" b="1" kern="0" dirty="0">
                <a:solidFill>
                  <a:srgbClr val="5497E0"/>
                </a:solidFill>
                <a:effectLst/>
                <a:latin typeface="游明朝" panose="02020400000000000000" pitchFamily="18" charset="-128"/>
                <a:ea typeface="YuGothic-Bold"/>
                <a:cs typeface="YuGothic-Bold"/>
              </a:rPr>
              <a:t>排出が増加するシナリオにおいては、海洋と陸域の炭素吸収源が大気中の</a:t>
            </a:r>
            <a:r>
              <a:rPr lang="en-US" altLang="ja-JP" sz="2700" b="1" kern="0" dirty="0">
                <a:solidFill>
                  <a:srgbClr val="5497E0"/>
                </a:solidFill>
                <a:effectLst/>
                <a:latin typeface="SegoeUI-Bold"/>
                <a:ea typeface="游明朝" panose="02020400000000000000" pitchFamily="18" charset="-128"/>
                <a:cs typeface="SegoeUI-Bold"/>
              </a:rPr>
              <a:t>CO2 </a:t>
            </a:r>
            <a:r>
              <a:rPr lang="ja-JP" altLang="ja-JP" sz="2700" b="1" kern="0" dirty="0">
                <a:solidFill>
                  <a:srgbClr val="5497E0"/>
                </a:solidFill>
                <a:effectLst/>
                <a:latin typeface="游明朝" panose="02020400000000000000" pitchFamily="18" charset="-128"/>
                <a:ea typeface="YuGothic-Bold"/>
                <a:cs typeface="YuGothic-Bold"/>
              </a:rPr>
              <a:t>蓄積を減速させる効果は小さくなると予測される。</a:t>
            </a:r>
            <a:endParaRPr lang="ja-JP" altLang="ja-JP" sz="27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8" name="図 7">
            <a:extLst>
              <a:ext uri="{FF2B5EF4-FFF2-40B4-BE49-F238E27FC236}">
                <a16:creationId xmlns:a16="http://schemas.microsoft.com/office/drawing/2014/main" id="{004102F7-00C3-40E9-8D42-ED382F163301}"/>
              </a:ext>
            </a:extLst>
          </p:cNvPr>
          <p:cNvPicPr>
            <a:picLocks noChangeAspect="1"/>
          </p:cNvPicPr>
          <p:nvPr/>
        </p:nvPicPr>
        <p:blipFill rotWithShape="1">
          <a:blip r:embed="rId3"/>
          <a:srcRect t="10961" r="636"/>
          <a:stretch/>
        </p:blipFill>
        <p:spPr>
          <a:xfrm>
            <a:off x="2254381" y="3293919"/>
            <a:ext cx="6567508" cy="3510685"/>
          </a:xfrm>
          <a:prstGeom prst="rect">
            <a:avLst/>
          </a:prstGeom>
        </p:spPr>
      </p:pic>
      <p:sp>
        <p:nvSpPr>
          <p:cNvPr id="9" name="テキスト ボックス 8">
            <a:extLst>
              <a:ext uri="{FF2B5EF4-FFF2-40B4-BE49-F238E27FC236}">
                <a16:creationId xmlns:a16="http://schemas.microsoft.com/office/drawing/2014/main" id="{99C4313E-8B22-4F97-AB51-718DCBA6BFA5}"/>
              </a:ext>
            </a:extLst>
          </p:cNvPr>
          <p:cNvSpPr txBox="1"/>
          <p:nvPr/>
        </p:nvSpPr>
        <p:spPr>
          <a:xfrm>
            <a:off x="145474" y="3782291"/>
            <a:ext cx="2108908" cy="1631216"/>
          </a:xfrm>
          <a:prstGeom prst="rect">
            <a:avLst/>
          </a:prstGeom>
          <a:noFill/>
        </p:spPr>
        <p:txBody>
          <a:bodyPr wrap="square" rtlCol="0">
            <a:spAutoFit/>
          </a:bodyPr>
          <a:lstStyle/>
          <a:p>
            <a:r>
              <a:rPr kumimoji="1" lang="en-US" altLang="ja-JP" sz="2000" dirty="0"/>
              <a:t>1850-2100</a:t>
            </a:r>
            <a:r>
              <a:rPr kumimoji="1" lang="ja-JP" altLang="en-US" sz="2000" dirty="0"/>
              <a:t>年間の累積</a:t>
            </a:r>
            <a:r>
              <a:rPr kumimoji="1" lang="en-US" altLang="ja-JP" sz="2000" dirty="0"/>
              <a:t>CO2</a:t>
            </a:r>
            <a:r>
              <a:rPr kumimoji="1" lang="ja-JP" altLang="en-US" sz="2000" dirty="0"/>
              <a:t>排出量が海洋と陸地に取り込まれる割合，大気に残る割合</a:t>
            </a:r>
          </a:p>
        </p:txBody>
      </p:sp>
      <p:sp>
        <p:nvSpPr>
          <p:cNvPr id="10" name="テキスト ボックス 9">
            <a:extLst>
              <a:ext uri="{FF2B5EF4-FFF2-40B4-BE49-F238E27FC236}">
                <a16:creationId xmlns:a16="http://schemas.microsoft.com/office/drawing/2014/main" id="{251BAFA8-43BC-4263-8D38-E9F28095CB6B}"/>
              </a:ext>
            </a:extLst>
          </p:cNvPr>
          <p:cNvSpPr txBox="1"/>
          <p:nvPr/>
        </p:nvSpPr>
        <p:spPr>
          <a:xfrm>
            <a:off x="1350817" y="6356351"/>
            <a:ext cx="1205347" cy="369332"/>
          </a:xfrm>
          <a:prstGeom prst="rect">
            <a:avLst/>
          </a:prstGeom>
          <a:noFill/>
        </p:spPr>
        <p:txBody>
          <a:bodyPr wrap="square" rtlCol="0">
            <a:spAutoFit/>
          </a:bodyPr>
          <a:lstStyle/>
          <a:p>
            <a:r>
              <a:rPr kumimoji="1" lang="en-US" altLang="ja-JP" dirty="0"/>
              <a:t>Fig. SPM.7</a:t>
            </a:r>
            <a:endParaRPr kumimoji="1" lang="ja-JP" altLang="en-US" dirty="0"/>
          </a:p>
        </p:txBody>
      </p:sp>
      <p:sp>
        <p:nvSpPr>
          <p:cNvPr id="11" name="テキスト ボックス 10">
            <a:extLst>
              <a:ext uri="{FF2B5EF4-FFF2-40B4-BE49-F238E27FC236}">
                <a16:creationId xmlns:a16="http://schemas.microsoft.com/office/drawing/2014/main" id="{63F1D3B2-5640-4DD3-93E7-6CECC244953E}"/>
              </a:ext>
            </a:extLst>
          </p:cNvPr>
          <p:cNvSpPr txBox="1"/>
          <p:nvPr/>
        </p:nvSpPr>
        <p:spPr>
          <a:xfrm>
            <a:off x="2842137" y="3425455"/>
            <a:ext cx="2108908" cy="830997"/>
          </a:xfrm>
          <a:prstGeom prst="rect">
            <a:avLst/>
          </a:prstGeom>
          <a:noFill/>
        </p:spPr>
        <p:txBody>
          <a:bodyPr wrap="square" rtlCol="0">
            <a:spAutoFit/>
          </a:bodyPr>
          <a:lstStyle/>
          <a:p>
            <a:r>
              <a:rPr kumimoji="1" lang="ja-JP" altLang="en-US" sz="2400" dirty="0"/>
              <a:t>海水の高温化，酸性化による</a:t>
            </a:r>
          </a:p>
        </p:txBody>
      </p:sp>
    </p:spTree>
    <p:extLst>
      <p:ext uri="{BB962C8B-B14F-4D97-AF65-F5344CB8AC3E}">
        <p14:creationId xmlns:p14="http://schemas.microsoft.com/office/powerpoint/2010/main" val="184566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38</a:t>
            </a:fld>
            <a:endParaRPr lang="ja-JP" altLang="en-US">
              <a:solidFill>
                <a:prstClr val="black">
                  <a:tint val="75000"/>
                </a:prstClr>
              </a:solidFill>
            </a:endParaRPr>
          </a:p>
        </p:txBody>
      </p:sp>
      <p:sp>
        <p:nvSpPr>
          <p:cNvPr id="5" name="テキスト ボックス 4">
            <a:extLst>
              <a:ext uri="{FF2B5EF4-FFF2-40B4-BE49-F238E27FC236}">
                <a16:creationId xmlns:a16="http://schemas.microsoft.com/office/drawing/2014/main" id="{34C4975E-377F-4DCC-8C9A-6B151D5BE20B}"/>
              </a:ext>
            </a:extLst>
          </p:cNvPr>
          <p:cNvSpPr txBox="1"/>
          <p:nvPr/>
        </p:nvSpPr>
        <p:spPr>
          <a:xfrm>
            <a:off x="519546" y="283064"/>
            <a:ext cx="7995804" cy="1815882"/>
          </a:xfrm>
          <a:prstGeom prst="rect">
            <a:avLst/>
          </a:prstGeom>
          <a:noFill/>
        </p:spPr>
        <p:txBody>
          <a:bodyPr wrap="square">
            <a:spAutoFit/>
          </a:bodyPr>
          <a:lstStyle/>
          <a:p>
            <a:pPr marL="127000" indent="-127000" algn="l"/>
            <a:r>
              <a:rPr lang="en-US" altLang="ja-JP" sz="2800" b="1" kern="0" dirty="0">
                <a:solidFill>
                  <a:srgbClr val="5497E0"/>
                </a:solidFill>
                <a:effectLst/>
                <a:latin typeface="SegoeUI-Bold"/>
                <a:ea typeface="游明朝" panose="02020400000000000000" pitchFamily="18" charset="-128"/>
                <a:cs typeface="SegoeUI-Bold"/>
              </a:rPr>
              <a:t>B.5 </a:t>
            </a:r>
            <a:r>
              <a:rPr lang="ja-JP" altLang="ja-JP" sz="2800" b="1" kern="0" dirty="0">
                <a:solidFill>
                  <a:srgbClr val="5497E0"/>
                </a:solidFill>
                <a:effectLst/>
                <a:latin typeface="游明朝" panose="02020400000000000000" pitchFamily="18" charset="-128"/>
                <a:ea typeface="YuGothic-Bold"/>
                <a:cs typeface="YuGothic-Bold"/>
              </a:rPr>
              <a:t>過去及び将来の温室効果ガスの排出に起因する多くの変化、特に海洋、氷床及び世界海面水位における変化は、百年から千年の時間スケールで不可逆的である。</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図 5">
            <a:extLst>
              <a:ext uri="{FF2B5EF4-FFF2-40B4-BE49-F238E27FC236}">
                <a16:creationId xmlns:a16="http://schemas.microsoft.com/office/drawing/2014/main" id="{29058763-70B1-414F-94C0-9C00A3212699}"/>
              </a:ext>
            </a:extLst>
          </p:cNvPr>
          <p:cNvPicPr>
            <a:picLocks noChangeAspect="1"/>
          </p:cNvPicPr>
          <p:nvPr/>
        </p:nvPicPr>
        <p:blipFill>
          <a:blip r:embed="rId3"/>
          <a:stretch>
            <a:fillRect/>
          </a:stretch>
        </p:blipFill>
        <p:spPr>
          <a:xfrm>
            <a:off x="833833" y="2307849"/>
            <a:ext cx="6333333" cy="3219048"/>
          </a:xfrm>
          <a:prstGeom prst="rect">
            <a:avLst/>
          </a:prstGeom>
        </p:spPr>
      </p:pic>
      <p:sp>
        <p:nvSpPr>
          <p:cNvPr id="8" name="テキスト ボックス 7">
            <a:extLst>
              <a:ext uri="{FF2B5EF4-FFF2-40B4-BE49-F238E27FC236}">
                <a16:creationId xmlns:a16="http://schemas.microsoft.com/office/drawing/2014/main" id="{722D6138-352E-4C39-9869-EDD8F78AAC28}"/>
              </a:ext>
            </a:extLst>
          </p:cNvPr>
          <p:cNvSpPr txBox="1"/>
          <p:nvPr/>
        </p:nvSpPr>
        <p:spPr>
          <a:xfrm>
            <a:off x="5974773" y="4418506"/>
            <a:ext cx="1433945" cy="369332"/>
          </a:xfrm>
          <a:prstGeom prst="rect">
            <a:avLst/>
          </a:prstGeom>
          <a:noFill/>
        </p:spPr>
        <p:txBody>
          <a:bodyPr wrap="square">
            <a:spAutoFit/>
          </a:bodyPr>
          <a:lstStyle/>
          <a:p>
            <a:r>
              <a:rPr lang="en-US" altLang="ja-JP" sz="1800" b="0" i="0" u="none" strike="noStrike" baseline="0" dirty="0">
                <a:latin typeface="Times New Roman" panose="02020603050405020304" pitchFamily="18" charset="0"/>
              </a:rPr>
              <a:t>0.28-0.55 m</a:t>
            </a:r>
            <a:endParaRPr lang="ja-JP" altLang="en-US" dirty="0"/>
          </a:p>
        </p:txBody>
      </p:sp>
      <p:sp>
        <p:nvSpPr>
          <p:cNvPr id="10" name="テキスト ボックス 9">
            <a:extLst>
              <a:ext uri="{FF2B5EF4-FFF2-40B4-BE49-F238E27FC236}">
                <a16:creationId xmlns:a16="http://schemas.microsoft.com/office/drawing/2014/main" id="{BE15C6B6-E08E-41C1-838A-BFBE327D788B}"/>
              </a:ext>
            </a:extLst>
          </p:cNvPr>
          <p:cNvSpPr txBox="1"/>
          <p:nvPr/>
        </p:nvSpPr>
        <p:spPr>
          <a:xfrm>
            <a:off x="6011140" y="3584331"/>
            <a:ext cx="1423555" cy="369332"/>
          </a:xfrm>
          <a:prstGeom prst="rect">
            <a:avLst/>
          </a:prstGeom>
          <a:noFill/>
        </p:spPr>
        <p:txBody>
          <a:bodyPr wrap="square">
            <a:spAutoFit/>
          </a:bodyPr>
          <a:lstStyle/>
          <a:p>
            <a:r>
              <a:rPr lang="en-US" altLang="ja-JP" sz="1800" b="0" i="0" u="none" strike="noStrike" baseline="0" dirty="0">
                <a:latin typeface="Times New Roman" panose="02020603050405020304" pitchFamily="18" charset="0"/>
              </a:rPr>
              <a:t>0.98-1.88 m</a:t>
            </a:r>
            <a:endParaRPr lang="ja-JP" altLang="en-US" dirty="0"/>
          </a:p>
        </p:txBody>
      </p:sp>
      <p:sp>
        <p:nvSpPr>
          <p:cNvPr id="11" name="テキスト ボックス 10">
            <a:extLst>
              <a:ext uri="{FF2B5EF4-FFF2-40B4-BE49-F238E27FC236}">
                <a16:creationId xmlns:a16="http://schemas.microsoft.com/office/drawing/2014/main" id="{D306EDA4-3D87-4D7E-858D-3167AFB96799}"/>
              </a:ext>
            </a:extLst>
          </p:cNvPr>
          <p:cNvSpPr txBox="1"/>
          <p:nvPr/>
        </p:nvSpPr>
        <p:spPr>
          <a:xfrm>
            <a:off x="6246216" y="4652055"/>
            <a:ext cx="1276802" cy="369332"/>
          </a:xfrm>
          <a:prstGeom prst="rect">
            <a:avLst/>
          </a:prstGeom>
          <a:noFill/>
        </p:spPr>
        <p:txBody>
          <a:bodyPr wrap="square" rtlCol="0">
            <a:spAutoFit/>
          </a:bodyPr>
          <a:lstStyle/>
          <a:p>
            <a:r>
              <a:rPr kumimoji="1" lang="en-US" altLang="ja-JP" dirty="0"/>
              <a:t>Likely</a:t>
            </a:r>
            <a:r>
              <a:rPr kumimoji="1" lang="ja-JP" altLang="en-US" dirty="0"/>
              <a:t>範囲</a:t>
            </a:r>
          </a:p>
        </p:txBody>
      </p:sp>
      <p:grpSp>
        <p:nvGrpSpPr>
          <p:cNvPr id="15" name="グループ化 14">
            <a:extLst>
              <a:ext uri="{FF2B5EF4-FFF2-40B4-BE49-F238E27FC236}">
                <a16:creationId xmlns:a16="http://schemas.microsoft.com/office/drawing/2014/main" id="{4740B7EE-A8AA-4F9F-8FC2-49862038E760}"/>
              </a:ext>
            </a:extLst>
          </p:cNvPr>
          <p:cNvGrpSpPr/>
          <p:nvPr/>
        </p:nvGrpSpPr>
        <p:grpSpPr>
          <a:xfrm>
            <a:off x="2179036" y="2024768"/>
            <a:ext cx="4952184" cy="4759054"/>
            <a:chOff x="2179036" y="2024768"/>
            <a:chExt cx="4952184" cy="4759054"/>
          </a:xfrm>
        </p:grpSpPr>
        <p:pic>
          <p:nvPicPr>
            <p:cNvPr id="13" name="図 12">
              <a:extLst>
                <a:ext uri="{FF2B5EF4-FFF2-40B4-BE49-F238E27FC236}">
                  <a16:creationId xmlns:a16="http://schemas.microsoft.com/office/drawing/2014/main" id="{7751BC0C-FBBB-4E12-AC63-F61B99ECEE6F}"/>
                </a:ext>
              </a:extLst>
            </p:cNvPr>
            <p:cNvPicPr>
              <a:picLocks noChangeAspect="1"/>
            </p:cNvPicPr>
            <p:nvPr/>
          </p:nvPicPr>
          <p:blipFill rotWithShape="1">
            <a:blip r:embed="rId4"/>
            <a:srcRect t="30606" r="1770"/>
            <a:stretch/>
          </p:blipFill>
          <p:spPr>
            <a:xfrm>
              <a:off x="2179036" y="2024768"/>
              <a:ext cx="4952184" cy="4759054"/>
            </a:xfrm>
            <a:prstGeom prst="rect">
              <a:avLst/>
            </a:prstGeom>
          </p:spPr>
        </p:pic>
        <p:sp>
          <p:nvSpPr>
            <p:cNvPr id="14" name="正方形/長方形 13">
              <a:extLst>
                <a:ext uri="{FF2B5EF4-FFF2-40B4-BE49-F238E27FC236}">
                  <a16:creationId xmlns:a16="http://schemas.microsoft.com/office/drawing/2014/main" id="{9F9692E7-9E3E-47AF-A708-69A3B3066F2C}"/>
                </a:ext>
              </a:extLst>
            </p:cNvPr>
            <p:cNvSpPr/>
            <p:nvPr/>
          </p:nvSpPr>
          <p:spPr>
            <a:xfrm>
              <a:off x="2182091" y="2098946"/>
              <a:ext cx="3525153" cy="2660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767A8414-DAEE-4AF1-9FB2-A1E7416CE108}"/>
              </a:ext>
            </a:extLst>
          </p:cNvPr>
          <p:cNvSpPr txBox="1"/>
          <p:nvPr/>
        </p:nvSpPr>
        <p:spPr>
          <a:xfrm>
            <a:off x="5457862" y="2441696"/>
            <a:ext cx="1049482" cy="923330"/>
          </a:xfrm>
          <a:prstGeom prst="rect">
            <a:avLst/>
          </a:prstGeom>
          <a:noFill/>
        </p:spPr>
        <p:txBody>
          <a:bodyPr wrap="square" rtlCol="0">
            <a:spAutoFit/>
          </a:bodyPr>
          <a:lstStyle/>
          <a:p>
            <a:r>
              <a:rPr kumimoji="1" lang="en-US" altLang="ja-JP" dirty="0"/>
              <a:t>Very High</a:t>
            </a:r>
          </a:p>
          <a:p>
            <a:r>
              <a:rPr kumimoji="1" lang="ja-JP" altLang="en-US" dirty="0"/>
              <a:t>シナリオ</a:t>
            </a:r>
          </a:p>
        </p:txBody>
      </p:sp>
      <p:sp>
        <p:nvSpPr>
          <p:cNvPr id="17" name="テキスト ボックス 16">
            <a:extLst>
              <a:ext uri="{FF2B5EF4-FFF2-40B4-BE49-F238E27FC236}">
                <a16:creationId xmlns:a16="http://schemas.microsoft.com/office/drawing/2014/main" id="{6353EEF7-EAAD-486C-8D57-E547EF634507}"/>
              </a:ext>
            </a:extLst>
          </p:cNvPr>
          <p:cNvSpPr txBox="1"/>
          <p:nvPr/>
        </p:nvSpPr>
        <p:spPr>
          <a:xfrm>
            <a:off x="6405995" y="5908271"/>
            <a:ext cx="1678132" cy="369332"/>
          </a:xfrm>
          <a:prstGeom prst="rect">
            <a:avLst/>
          </a:prstGeom>
          <a:noFill/>
        </p:spPr>
        <p:txBody>
          <a:bodyPr wrap="square" rtlCol="0">
            <a:spAutoFit/>
          </a:bodyPr>
          <a:lstStyle/>
          <a:p>
            <a:r>
              <a:rPr kumimoji="1" lang="en-US" altLang="ja-JP" dirty="0"/>
              <a:t>Low </a:t>
            </a:r>
            <a:r>
              <a:rPr kumimoji="1" lang="ja-JP" altLang="en-US" dirty="0"/>
              <a:t>シナリオ</a:t>
            </a:r>
          </a:p>
        </p:txBody>
      </p:sp>
      <p:sp>
        <p:nvSpPr>
          <p:cNvPr id="18" name="テキスト ボックス 17">
            <a:extLst>
              <a:ext uri="{FF2B5EF4-FFF2-40B4-BE49-F238E27FC236}">
                <a16:creationId xmlns:a16="http://schemas.microsoft.com/office/drawing/2014/main" id="{F689736F-2AD2-4E3B-80C0-ACCAE8566D47}"/>
              </a:ext>
            </a:extLst>
          </p:cNvPr>
          <p:cNvSpPr txBox="1"/>
          <p:nvPr/>
        </p:nvSpPr>
        <p:spPr>
          <a:xfrm>
            <a:off x="6099500" y="6423166"/>
            <a:ext cx="815687" cy="369332"/>
          </a:xfrm>
          <a:prstGeom prst="rect">
            <a:avLst/>
          </a:prstGeom>
          <a:noFill/>
        </p:spPr>
        <p:txBody>
          <a:bodyPr wrap="square" rtlCol="0">
            <a:spAutoFit/>
          </a:bodyPr>
          <a:lstStyle/>
          <a:p>
            <a:r>
              <a:rPr kumimoji="1" lang="en-US" altLang="ja-JP" dirty="0"/>
              <a:t>2300</a:t>
            </a:r>
            <a:endParaRPr kumimoji="1" lang="ja-JP" altLang="en-US" dirty="0"/>
          </a:p>
        </p:txBody>
      </p:sp>
      <p:sp>
        <p:nvSpPr>
          <p:cNvPr id="19" name="テキスト ボックス 18">
            <a:extLst>
              <a:ext uri="{FF2B5EF4-FFF2-40B4-BE49-F238E27FC236}">
                <a16:creationId xmlns:a16="http://schemas.microsoft.com/office/drawing/2014/main" id="{6B7FF7D5-5A4B-49DA-B85C-0AFE66CB8D97}"/>
              </a:ext>
            </a:extLst>
          </p:cNvPr>
          <p:cNvSpPr txBox="1"/>
          <p:nvPr/>
        </p:nvSpPr>
        <p:spPr>
          <a:xfrm>
            <a:off x="566304" y="2656075"/>
            <a:ext cx="4891558" cy="1723549"/>
          </a:xfrm>
          <a:prstGeom prst="rect">
            <a:avLst/>
          </a:prstGeom>
          <a:noFill/>
        </p:spPr>
        <p:txBody>
          <a:bodyPr wrap="square" rtlCol="0">
            <a:spAutoFit/>
          </a:bodyPr>
          <a:lstStyle/>
          <a:p>
            <a:r>
              <a:rPr kumimoji="1" lang="en-US" altLang="ja-JP" sz="2800" dirty="0"/>
              <a:t>SSP1-2.6</a:t>
            </a:r>
            <a:r>
              <a:rPr kumimoji="1" lang="ja-JP" altLang="en-US" sz="2800" dirty="0"/>
              <a:t>でさえ</a:t>
            </a:r>
            <a:r>
              <a:rPr kumimoji="1" lang="en-US" altLang="ja-JP" sz="2800" dirty="0"/>
              <a:t>2300</a:t>
            </a:r>
            <a:r>
              <a:rPr kumimoji="1" lang="ja-JP" altLang="en-US" sz="2800" dirty="0"/>
              <a:t>年には</a:t>
            </a:r>
            <a:r>
              <a:rPr kumimoji="1" lang="en-US" altLang="ja-JP" sz="2800" dirty="0"/>
              <a:t>3m</a:t>
            </a:r>
            <a:r>
              <a:rPr kumimoji="1" lang="ja-JP" altLang="en-US" sz="2800" dirty="0"/>
              <a:t>の可能性。そしてたぶん</a:t>
            </a:r>
            <a:r>
              <a:rPr kumimoji="1" lang="en-US" altLang="ja-JP" sz="2800" dirty="0"/>
              <a:t>2300</a:t>
            </a:r>
            <a:r>
              <a:rPr kumimoji="1" lang="ja-JP" altLang="en-US" sz="2800" dirty="0"/>
              <a:t>年を越えても上昇し続ける！</a:t>
            </a:r>
          </a:p>
          <a:p>
            <a:r>
              <a:rPr kumimoji="1" lang="ja-JP" altLang="en-US" sz="2200" dirty="0"/>
              <a:t>理由：海洋深層の温暖化と氷床の融解</a:t>
            </a:r>
          </a:p>
        </p:txBody>
      </p:sp>
      <p:sp>
        <p:nvSpPr>
          <p:cNvPr id="20" name="テキスト ボックス 19">
            <a:extLst>
              <a:ext uri="{FF2B5EF4-FFF2-40B4-BE49-F238E27FC236}">
                <a16:creationId xmlns:a16="http://schemas.microsoft.com/office/drawing/2014/main" id="{E0F4D195-85A8-4B71-BE44-472247738BF6}"/>
              </a:ext>
            </a:extLst>
          </p:cNvPr>
          <p:cNvSpPr txBox="1"/>
          <p:nvPr/>
        </p:nvSpPr>
        <p:spPr>
          <a:xfrm>
            <a:off x="394855" y="6005945"/>
            <a:ext cx="1194954" cy="369332"/>
          </a:xfrm>
          <a:prstGeom prst="rect">
            <a:avLst/>
          </a:prstGeom>
          <a:noFill/>
        </p:spPr>
        <p:txBody>
          <a:bodyPr wrap="square" rtlCol="0">
            <a:spAutoFit/>
          </a:bodyPr>
          <a:lstStyle/>
          <a:p>
            <a:r>
              <a:rPr kumimoji="1" lang="en-US" altLang="ja-JP" dirty="0"/>
              <a:t>Fig. SPM.8</a:t>
            </a:r>
            <a:endParaRPr kumimoji="1" lang="ja-JP" altLang="en-US" dirty="0"/>
          </a:p>
        </p:txBody>
      </p:sp>
      <p:sp>
        <p:nvSpPr>
          <p:cNvPr id="2" name="テキスト ボックス 1">
            <a:extLst>
              <a:ext uri="{FF2B5EF4-FFF2-40B4-BE49-F238E27FC236}">
                <a16:creationId xmlns:a16="http://schemas.microsoft.com/office/drawing/2014/main" id="{44179FC6-9F14-4190-AFA1-2563BAE08354}"/>
              </a:ext>
            </a:extLst>
          </p:cNvPr>
          <p:cNvSpPr txBox="1"/>
          <p:nvPr/>
        </p:nvSpPr>
        <p:spPr>
          <a:xfrm>
            <a:off x="2884936" y="2712258"/>
            <a:ext cx="2924602" cy="707886"/>
          </a:xfrm>
          <a:prstGeom prst="rect">
            <a:avLst/>
          </a:prstGeom>
          <a:noFill/>
        </p:spPr>
        <p:txBody>
          <a:bodyPr wrap="square" rtlCol="0">
            <a:spAutoFit/>
          </a:bodyPr>
          <a:lstStyle/>
          <a:p>
            <a:r>
              <a:rPr kumimoji="1" lang="ja-JP" altLang="en-US" sz="2000" dirty="0"/>
              <a:t>可能性が低くとも，大きな影響を与えるものは評価</a:t>
            </a:r>
          </a:p>
        </p:txBody>
      </p:sp>
      <p:sp>
        <p:nvSpPr>
          <p:cNvPr id="7" name="テキスト ボックス 6">
            <a:extLst>
              <a:ext uri="{FF2B5EF4-FFF2-40B4-BE49-F238E27FC236}">
                <a16:creationId xmlns:a16="http://schemas.microsoft.com/office/drawing/2014/main" id="{E7C191F7-A550-4405-9004-FB708511A967}"/>
              </a:ext>
            </a:extLst>
          </p:cNvPr>
          <p:cNvSpPr txBox="1"/>
          <p:nvPr/>
        </p:nvSpPr>
        <p:spPr>
          <a:xfrm>
            <a:off x="7020165" y="5100135"/>
            <a:ext cx="1678132" cy="646331"/>
          </a:xfrm>
          <a:prstGeom prst="rect">
            <a:avLst/>
          </a:prstGeom>
          <a:noFill/>
        </p:spPr>
        <p:txBody>
          <a:bodyPr wrap="square" rtlCol="0">
            <a:spAutoFit/>
          </a:bodyPr>
          <a:lstStyle/>
          <a:p>
            <a:r>
              <a:rPr kumimoji="1" lang="en-US" altLang="ja-JP" dirty="0"/>
              <a:t>17</a:t>
            </a:r>
            <a:r>
              <a:rPr kumimoji="1" lang="ja-JP" altLang="en-US" dirty="0"/>
              <a:t>～</a:t>
            </a:r>
            <a:r>
              <a:rPr kumimoji="1" lang="en-US" altLang="ja-JP" dirty="0"/>
              <a:t>83</a:t>
            </a:r>
            <a:endParaRPr kumimoji="1" lang="ja-JP" altLang="en-US" dirty="0"/>
          </a:p>
          <a:p>
            <a:r>
              <a:rPr kumimoji="1" lang="ja-JP" altLang="en-US" dirty="0"/>
              <a:t>パーセンタイル</a:t>
            </a:r>
          </a:p>
        </p:txBody>
      </p:sp>
    </p:spTree>
    <p:extLst>
      <p:ext uri="{BB962C8B-B14F-4D97-AF65-F5344CB8AC3E}">
        <p14:creationId xmlns:p14="http://schemas.microsoft.com/office/powerpoint/2010/main" val="364950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6" grpId="0"/>
      <p:bldP spid="17" grpId="0"/>
      <p:bldP spid="18" grpId="0"/>
      <p:bldP spid="19" grpId="0"/>
      <p:bldP spid="2"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39</a:t>
            </a:fld>
            <a:endParaRPr lang="ja-JP" altLang="en-US">
              <a:solidFill>
                <a:prstClr val="black">
                  <a:tint val="75000"/>
                </a:prstClr>
              </a:solidFill>
            </a:endParaRPr>
          </a:p>
        </p:txBody>
      </p:sp>
      <p:sp>
        <p:nvSpPr>
          <p:cNvPr id="5" name="テキスト ボックス 4">
            <a:extLst>
              <a:ext uri="{FF2B5EF4-FFF2-40B4-BE49-F238E27FC236}">
                <a16:creationId xmlns:a16="http://schemas.microsoft.com/office/drawing/2014/main" id="{6F823240-E53A-4ECA-AE6F-3810B59835B8}"/>
              </a:ext>
            </a:extLst>
          </p:cNvPr>
          <p:cNvSpPr txBox="1"/>
          <p:nvPr/>
        </p:nvSpPr>
        <p:spPr>
          <a:xfrm>
            <a:off x="337705" y="309375"/>
            <a:ext cx="8177645" cy="2246769"/>
          </a:xfrm>
          <a:prstGeom prst="rect">
            <a:avLst/>
          </a:prstGeom>
          <a:noFill/>
        </p:spPr>
        <p:txBody>
          <a:bodyPr wrap="square">
            <a:spAutoFit/>
          </a:bodyPr>
          <a:lstStyle/>
          <a:p>
            <a:pPr marL="127000" indent="-127000" algn="l"/>
            <a:r>
              <a:rPr lang="en-US" altLang="ja-JP" sz="2800" b="1" kern="0" dirty="0">
                <a:solidFill>
                  <a:srgbClr val="5497E0"/>
                </a:solidFill>
                <a:effectLst/>
                <a:latin typeface="SegoeUI-Bold"/>
                <a:ea typeface="游明朝" panose="02020400000000000000" pitchFamily="18" charset="-128"/>
                <a:cs typeface="SegoeUI-Bold"/>
              </a:rPr>
              <a:t>C.3 </a:t>
            </a:r>
            <a:r>
              <a:rPr lang="ja-JP" altLang="ja-JP" sz="2800" b="1" kern="0" dirty="0">
                <a:solidFill>
                  <a:srgbClr val="5497E0"/>
                </a:solidFill>
                <a:effectLst/>
                <a:latin typeface="游明朝" panose="02020400000000000000" pitchFamily="18" charset="-128"/>
                <a:ea typeface="YuGothic-Bold"/>
                <a:cs typeface="YuGothic-Bold"/>
              </a:rPr>
              <a:t>氷床の崩壊、急激な海洋循環の変化、いくつかの複合的な極端現象、将来の温暖化として可能性が非常に高いと評価された範囲を大幅に超えるような温暖化など、「</a:t>
            </a:r>
            <a:r>
              <a:rPr lang="ja-JP" altLang="ja-JP" sz="2800" b="1" kern="0" dirty="0">
                <a:solidFill>
                  <a:srgbClr val="FF0000"/>
                </a:solidFill>
                <a:effectLst/>
                <a:latin typeface="游明朝" panose="02020400000000000000" pitchFamily="18" charset="-128"/>
                <a:ea typeface="YuGothic-Bold"/>
                <a:cs typeface="YuGothic-Bold"/>
              </a:rPr>
              <a:t>可能性の低い結果</a:t>
            </a:r>
            <a:r>
              <a:rPr lang="ja-JP" altLang="ja-JP" sz="2800" b="1" kern="0" dirty="0">
                <a:solidFill>
                  <a:srgbClr val="5497E0"/>
                </a:solidFill>
                <a:effectLst/>
                <a:latin typeface="游明朝" panose="02020400000000000000" pitchFamily="18" charset="-128"/>
                <a:ea typeface="YuGothic-Bold"/>
                <a:cs typeface="YuGothic-Bold"/>
              </a:rPr>
              <a:t>」も、排除することはできず、リスク評価の一部である。</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図 5">
            <a:extLst>
              <a:ext uri="{FF2B5EF4-FFF2-40B4-BE49-F238E27FC236}">
                <a16:creationId xmlns:a16="http://schemas.microsoft.com/office/drawing/2014/main" id="{0829984B-83FE-4807-84B4-522BC4723A6B}"/>
              </a:ext>
            </a:extLst>
          </p:cNvPr>
          <p:cNvPicPr>
            <a:picLocks noChangeAspect="1"/>
          </p:cNvPicPr>
          <p:nvPr/>
        </p:nvPicPr>
        <p:blipFill rotWithShape="1">
          <a:blip r:embed="rId3"/>
          <a:srcRect t="14647" r="462"/>
          <a:stretch/>
        </p:blipFill>
        <p:spPr>
          <a:xfrm>
            <a:off x="447961" y="2888672"/>
            <a:ext cx="6472382" cy="3873458"/>
          </a:xfrm>
          <a:prstGeom prst="rect">
            <a:avLst/>
          </a:prstGeom>
        </p:spPr>
      </p:pic>
      <p:sp>
        <p:nvSpPr>
          <p:cNvPr id="7" name="テキスト ボックス 6">
            <a:extLst>
              <a:ext uri="{FF2B5EF4-FFF2-40B4-BE49-F238E27FC236}">
                <a16:creationId xmlns:a16="http://schemas.microsoft.com/office/drawing/2014/main" id="{94AADEC1-DBF1-4C10-8CDD-9E0D4C2327A3}"/>
              </a:ext>
            </a:extLst>
          </p:cNvPr>
          <p:cNvSpPr txBox="1"/>
          <p:nvPr/>
        </p:nvSpPr>
        <p:spPr>
          <a:xfrm>
            <a:off x="2691246" y="4773466"/>
            <a:ext cx="1091045" cy="1077218"/>
          </a:xfrm>
          <a:prstGeom prst="rect">
            <a:avLst/>
          </a:prstGeom>
          <a:noFill/>
        </p:spPr>
        <p:txBody>
          <a:bodyPr wrap="square" rtlCol="0">
            <a:spAutoFit/>
          </a:bodyPr>
          <a:lstStyle/>
          <a:p>
            <a:r>
              <a:rPr kumimoji="1" lang="ja-JP" altLang="en-US" sz="1600" b="1" dirty="0">
                <a:solidFill>
                  <a:srgbClr val="FF0000"/>
                </a:solidFill>
              </a:rPr>
              <a:t>熱帯から高緯度へ運ばれる水と熱</a:t>
            </a:r>
          </a:p>
        </p:txBody>
      </p:sp>
      <p:sp>
        <p:nvSpPr>
          <p:cNvPr id="8" name="テキスト ボックス 7">
            <a:extLst>
              <a:ext uri="{FF2B5EF4-FFF2-40B4-BE49-F238E27FC236}">
                <a16:creationId xmlns:a16="http://schemas.microsoft.com/office/drawing/2014/main" id="{6A8450B6-B08C-4D89-9315-5CAC02E65A48}"/>
              </a:ext>
            </a:extLst>
          </p:cNvPr>
          <p:cNvSpPr txBox="1"/>
          <p:nvPr/>
        </p:nvSpPr>
        <p:spPr>
          <a:xfrm>
            <a:off x="1804557" y="3397075"/>
            <a:ext cx="1572489" cy="830997"/>
          </a:xfrm>
          <a:prstGeom prst="rect">
            <a:avLst/>
          </a:prstGeom>
          <a:noFill/>
        </p:spPr>
        <p:txBody>
          <a:bodyPr wrap="square" rtlCol="0">
            <a:spAutoFit/>
          </a:bodyPr>
          <a:lstStyle/>
          <a:p>
            <a:r>
              <a:rPr kumimoji="1" lang="ja-JP" altLang="en-US" sz="1600" b="1" dirty="0">
                <a:solidFill>
                  <a:srgbClr val="FF0000"/>
                </a:solidFill>
              </a:rPr>
              <a:t>極近くで水が冷やされ，重くなり，沈み込む</a:t>
            </a:r>
          </a:p>
        </p:txBody>
      </p:sp>
      <p:sp>
        <p:nvSpPr>
          <p:cNvPr id="9" name="テキスト ボックス 8">
            <a:extLst>
              <a:ext uri="{FF2B5EF4-FFF2-40B4-BE49-F238E27FC236}">
                <a16:creationId xmlns:a16="http://schemas.microsoft.com/office/drawing/2014/main" id="{9DDCF62F-F964-4C81-A471-CFA33325A659}"/>
              </a:ext>
            </a:extLst>
          </p:cNvPr>
          <p:cNvSpPr txBox="1"/>
          <p:nvPr/>
        </p:nvSpPr>
        <p:spPr>
          <a:xfrm>
            <a:off x="5359113" y="3429000"/>
            <a:ext cx="1572489" cy="830997"/>
          </a:xfrm>
          <a:prstGeom prst="rect">
            <a:avLst/>
          </a:prstGeom>
          <a:noFill/>
        </p:spPr>
        <p:txBody>
          <a:bodyPr wrap="square" rtlCol="0">
            <a:spAutoFit/>
          </a:bodyPr>
          <a:lstStyle/>
          <a:p>
            <a:r>
              <a:rPr kumimoji="1" lang="ja-JP" altLang="en-US" sz="1600" b="1" dirty="0">
                <a:solidFill>
                  <a:srgbClr val="FF0000"/>
                </a:solidFill>
              </a:rPr>
              <a:t>塩分が少なく，軽くなり，沈み込みが弱まる</a:t>
            </a:r>
          </a:p>
        </p:txBody>
      </p:sp>
      <p:sp>
        <p:nvSpPr>
          <p:cNvPr id="10" name="テキスト ボックス 9">
            <a:extLst>
              <a:ext uri="{FF2B5EF4-FFF2-40B4-BE49-F238E27FC236}">
                <a16:creationId xmlns:a16="http://schemas.microsoft.com/office/drawing/2014/main" id="{DC6DFC0F-FDD7-412B-9F70-01B3397AE0D6}"/>
              </a:ext>
            </a:extLst>
          </p:cNvPr>
          <p:cNvSpPr txBox="1"/>
          <p:nvPr/>
        </p:nvSpPr>
        <p:spPr>
          <a:xfrm>
            <a:off x="228601" y="4487863"/>
            <a:ext cx="1738744" cy="830997"/>
          </a:xfrm>
          <a:prstGeom prst="rect">
            <a:avLst/>
          </a:prstGeom>
          <a:noFill/>
        </p:spPr>
        <p:txBody>
          <a:bodyPr wrap="square" rtlCol="0">
            <a:spAutoFit/>
          </a:bodyPr>
          <a:lstStyle/>
          <a:p>
            <a:r>
              <a:rPr kumimoji="1" lang="ja-JP" altLang="en-US" sz="1600" b="1" dirty="0">
                <a:solidFill>
                  <a:srgbClr val="FF0000"/>
                </a:solidFill>
              </a:rPr>
              <a:t>風による暖かい表層流が沈み込みを補償する</a:t>
            </a:r>
          </a:p>
        </p:txBody>
      </p:sp>
      <p:sp>
        <p:nvSpPr>
          <p:cNvPr id="11" name="テキスト ボックス 10">
            <a:extLst>
              <a:ext uri="{FF2B5EF4-FFF2-40B4-BE49-F238E27FC236}">
                <a16:creationId xmlns:a16="http://schemas.microsoft.com/office/drawing/2014/main" id="{5C596353-43DC-4320-9D1A-93FEE2F01BFD}"/>
              </a:ext>
            </a:extLst>
          </p:cNvPr>
          <p:cNvSpPr txBox="1"/>
          <p:nvPr/>
        </p:nvSpPr>
        <p:spPr>
          <a:xfrm>
            <a:off x="3850696" y="4710101"/>
            <a:ext cx="1660817" cy="584775"/>
          </a:xfrm>
          <a:prstGeom prst="rect">
            <a:avLst/>
          </a:prstGeom>
          <a:noFill/>
        </p:spPr>
        <p:txBody>
          <a:bodyPr wrap="square" rtlCol="0">
            <a:spAutoFit/>
          </a:bodyPr>
          <a:lstStyle/>
          <a:p>
            <a:r>
              <a:rPr kumimoji="1" lang="ja-JP" altLang="en-US" sz="1600" b="1" dirty="0">
                <a:solidFill>
                  <a:srgbClr val="FF0000"/>
                </a:solidFill>
              </a:rPr>
              <a:t>水や熱の輸送がずっと弱くなる</a:t>
            </a:r>
          </a:p>
        </p:txBody>
      </p:sp>
      <p:sp>
        <p:nvSpPr>
          <p:cNvPr id="12" name="テキスト ボックス 11">
            <a:extLst>
              <a:ext uri="{FF2B5EF4-FFF2-40B4-BE49-F238E27FC236}">
                <a16:creationId xmlns:a16="http://schemas.microsoft.com/office/drawing/2014/main" id="{F7CFDE0A-529D-47F4-8F8F-B03A33103AD7}"/>
              </a:ext>
            </a:extLst>
          </p:cNvPr>
          <p:cNvSpPr txBox="1"/>
          <p:nvPr/>
        </p:nvSpPr>
        <p:spPr>
          <a:xfrm>
            <a:off x="6960607" y="3364334"/>
            <a:ext cx="2057399" cy="2677656"/>
          </a:xfrm>
          <a:prstGeom prst="rect">
            <a:avLst/>
          </a:prstGeom>
          <a:noFill/>
        </p:spPr>
        <p:txBody>
          <a:bodyPr wrap="square" rtlCol="0">
            <a:spAutoFit/>
          </a:bodyPr>
          <a:lstStyle/>
          <a:p>
            <a:r>
              <a:rPr kumimoji="1" lang="ja-JP" altLang="en-US" sz="2400" dirty="0"/>
              <a:t>当面の可能性は低いが，現在も少しずつ弱まっており，これからも弱まり続けるとされている</a:t>
            </a:r>
          </a:p>
        </p:txBody>
      </p:sp>
      <p:sp>
        <p:nvSpPr>
          <p:cNvPr id="13" name="テキスト ボックス 12">
            <a:extLst>
              <a:ext uri="{FF2B5EF4-FFF2-40B4-BE49-F238E27FC236}">
                <a16:creationId xmlns:a16="http://schemas.microsoft.com/office/drawing/2014/main" id="{945A43EC-67DE-4AD8-BD45-9F3C11AC0BEB}"/>
              </a:ext>
            </a:extLst>
          </p:cNvPr>
          <p:cNvSpPr txBox="1"/>
          <p:nvPr/>
        </p:nvSpPr>
        <p:spPr>
          <a:xfrm>
            <a:off x="504815" y="2574682"/>
            <a:ext cx="7693612" cy="461665"/>
          </a:xfrm>
          <a:prstGeom prst="rect">
            <a:avLst/>
          </a:prstGeom>
          <a:noFill/>
        </p:spPr>
        <p:txBody>
          <a:bodyPr wrap="square" rtlCol="0">
            <a:spAutoFit/>
          </a:bodyPr>
          <a:lstStyle/>
          <a:p>
            <a:r>
              <a:rPr lang="en-US" altLang="ja-JP" sz="2400" dirty="0"/>
              <a:t>AMOC </a:t>
            </a:r>
            <a:r>
              <a:rPr lang="ja-JP" altLang="en-US" sz="2400" dirty="0"/>
              <a:t>大西洋の表層で北上し，深層で南下する南北循環</a:t>
            </a:r>
            <a:endParaRPr kumimoji="1" lang="ja-JP" altLang="en-US" sz="2400" dirty="0"/>
          </a:p>
        </p:txBody>
      </p:sp>
      <p:sp>
        <p:nvSpPr>
          <p:cNvPr id="14" name="テキスト ボックス 13">
            <a:extLst>
              <a:ext uri="{FF2B5EF4-FFF2-40B4-BE49-F238E27FC236}">
                <a16:creationId xmlns:a16="http://schemas.microsoft.com/office/drawing/2014/main" id="{2FB4052D-2948-4B1A-9D7E-4D2FC67A867B}"/>
              </a:ext>
            </a:extLst>
          </p:cNvPr>
          <p:cNvSpPr txBox="1"/>
          <p:nvPr/>
        </p:nvSpPr>
        <p:spPr>
          <a:xfrm>
            <a:off x="6960608" y="6040111"/>
            <a:ext cx="1645809" cy="369332"/>
          </a:xfrm>
          <a:prstGeom prst="rect">
            <a:avLst/>
          </a:prstGeom>
          <a:noFill/>
        </p:spPr>
        <p:txBody>
          <a:bodyPr wrap="square" rtlCol="0">
            <a:spAutoFit/>
          </a:bodyPr>
          <a:lstStyle/>
          <a:p>
            <a:r>
              <a:rPr kumimoji="1" lang="en-US" altLang="ja-JP" dirty="0"/>
              <a:t>FAQ 9.3 Fig. 1</a:t>
            </a:r>
            <a:endParaRPr kumimoji="1" lang="ja-JP" altLang="en-US" dirty="0"/>
          </a:p>
        </p:txBody>
      </p:sp>
    </p:spTree>
    <p:extLst>
      <p:ext uri="{BB962C8B-B14F-4D97-AF65-F5344CB8AC3E}">
        <p14:creationId xmlns:p14="http://schemas.microsoft.com/office/powerpoint/2010/main" val="3102268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5AFE788F-6320-4D7F-A9CF-7C431780AEC6}" type="slidenum">
              <a:rPr kumimoji="1" lang="ja-JP" altLang="en-US" smtClean="0"/>
              <a:t>4</a:t>
            </a:fld>
            <a:endParaRPr kumimoji="1" lang="ja-JP" altLang="en-US"/>
          </a:p>
        </p:txBody>
      </p:sp>
      <p:sp>
        <p:nvSpPr>
          <p:cNvPr id="16" name="正方形/長方形 15"/>
          <p:cNvSpPr/>
          <p:nvPr/>
        </p:nvSpPr>
        <p:spPr>
          <a:xfrm>
            <a:off x="96072" y="547598"/>
            <a:ext cx="3324461" cy="369332"/>
          </a:xfrm>
          <a:prstGeom prst="rect">
            <a:avLst/>
          </a:prstGeom>
        </p:spPr>
        <p:txBody>
          <a:bodyPr wrap="square">
            <a:spAutoFit/>
          </a:bodyPr>
          <a:lstStyle/>
          <a:p>
            <a:endParaRPr lang="ja-JP" altLang="en-US" dirty="0"/>
          </a:p>
        </p:txBody>
      </p:sp>
      <p:sp>
        <p:nvSpPr>
          <p:cNvPr id="17" name="正方形/長方形 16"/>
          <p:cNvSpPr/>
          <p:nvPr/>
        </p:nvSpPr>
        <p:spPr>
          <a:xfrm>
            <a:off x="248472" y="699998"/>
            <a:ext cx="3324461" cy="369332"/>
          </a:xfrm>
          <a:prstGeom prst="rect">
            <a:avLst/>
          </a:prstGeom>
        </p:spPr>
        <p:txBody>
          <a:bodyPr wrap="square">
            <a:spAutoFit/>
          </a:bodyPr>
          <a:lstStyle/>
          <a:p>
            <a:endParaRPr lang="ja-JP" altLang="en-US" dirty="0"/>
          </a:p>
        </p:txBody>
      </p:sp>
      <p:sp>
        <p:nvSpPr>
          <p:cNvPr id="18" name="正方形/長方形 17"/>
          <p:cNvSpPr/>
          <p:nvPr/>
        </p:nvSpPr>
        <p:spPr>
          <a:xfrm>
            <a:off x="400872" y="852398"/>
            <a:ext cx="3324461" cy="369332"/>
          </a:xfrm>
          <a:prstGeom prst="rect">
            <a:avLst/>
          </a:prstGeom>
        </p:spPr>
        <p:txBody>
          <a:bodyPr wrap="square">
            <a:spAutoFit/>
          </a:bodyPr>
          <a:lstStyle/>
          <a:p>
            <a:endParaRPr lang="ja-JP" altLang="en-US" dirty="0"/>
          </a:p>
        </p:txBody>
      </p:sp>
      <p:sp>
        <p:nvSpPr>
          <p:cNvPr id="22" name="テキスト ボックス 21"/>
          <p:cNvSpPr txBox="1"/>
          <p:nvPr/>
        </p:nvSpPr>
        <p:spPr>
          <a:xfrm>
            <a:off x="355603" y="1468339"/>
            <a:ext cx="5128766" cy="646331"/>
          </a:xfrm>
          <a:prstGeom prst="rect">
            <a:avLst/>
          </a:prstGeom>
          <a:noFill/>
        </p:spPr>
        <p:txBody>
          <a:bodyPr wrap="square" rtlCol="0">
            <a:spAutoFit/>
          </a:bodyPr>
          <a:lstStyle/>
          <a:p>
            <a:r>
              <a:rPr lang="ja-JP" altLang="en-US" sz="3600" dirty="0">
                <a:solidFill>
                  <a:srgbClr val="FF0000"/>
                </a:solidFill>
              </a:rPr>
              <a:t>猛暑</a:t>
            </a:r>
            <a:r>
              <a:rPr kumimoji="1" lang="ja-JP" altLang="en-US" sz="3600" dirty="0"/>
              <a:t>の激化・頻発</a:t>
            </a:r>
          </a:p>
        </p:txBody>
      </p:sp>
      <p:sp>
        <p:nvSpPr>
          <p:cNvPr id="25" name="テキスト ボックス 24"/>
          <p:cNvSpPr txBox="1"/>
          <p:nvPr/>
        </p:nvSpPr>
        <p:spPr>
          <a:xfrm>
            <a:off x="400871" y="2173651"/>
            <a:ext cx="5083498" cy="584775"/>
          </a:xfrm>
          <a:prstGeom prst="rect">
            <a:avLst/>
          </a:prstGeom>
          <a:noFill/>
        </p:spPr>
        <p:txBody>
          <a:bodyPr wrap="square" rtlCol="0">
            <a:spAutoFit/>
          </a:bodyPr>
          <a:lstStyle/>
          <a:p>
            <a:r>
              <a:rPr kumimoji="1" lang="ja-JP" altLang="en-US" sz="3200" dirty="0"/>
              <a:t>最高気温の記録の推移</a:t>
            </a:r>
          </a:p>
        </p:txBody>
      </p:sp>
      <p:grpSp>
        <p:nvGrpSpPr>
          <p:cNvPr id="3" name="グループ化 2">
            <a:extLst>
              <a:ext uri="{FF2B5EF4-FFF2-40B4-BE49-F238E27FC236}">
                <a16:creationId xmlns:a16="http://schemas.microsoft.com/office/drawing/2014/main" id="{93C4FF27-3CE8-43E8-B6F4-6FA5A6833D00}"/>
              </a:ext>
            </a:extLst>
          </p:cNvPr>
          <p:cNvGrpSpPr/>
          <p:nvPr/>
        </p:nvGrpSpPr>
        <p:grpSpPr>
          <a:xfrm>
            <a:off x="558803" y="2812004"/>
            <a:ext cx="6112931" cy="2677656"/>
            <a:chOff x="558803" y="1769551"/>
            <a:chExt cx="6112931" cy="2677656"/>
          </a:xfrm>
        </p:grpSpPr>
        <p:sp>
          <p:nvSpPr>
            <p:cNvPr id="26" name="テキスト ボックス 25"/>
            <p:cNvSpPr txBox="1"/>
            <p:nvPr/>
          </p:nvSpPr>
          <p:spPr>
            <a:xfrm>
              <a:off x="558803" y="1769551"/>
              <a:ext cx="6112931" cy="2677656"/>
            </a:xfrm>
            <a:prstGeom prst="rect">
              <a:avLst/>
            </a:prstGeom>
            <a:noFill/>
          </p:spPr>
          <p:txBody>
            <a:bodyPr wrap="square" rtlCol="0">
              <a:spAutoFit/>
            </a:bodyPr>
            <a:lstStyle/>
            <a:p>
              <a:r>
                <a:rPr kumimoji="1" lang="en-US" altLang="ja-JP" sz="2800" dirty="0"/>
                <a:t>40.8</a:t>
              </a:r>
              <a:r>
                <a:rPr kumimoji="1" lang="ja-JP" altLang="en-US" sz="2800" dirty="0"/>
                <a:t>℃　山形　　 </a:t>
              </a:r>
              <a:r>
                <a:rPr kumimoji="1" lang="en-US" altLang="ja-JP" sz="2800" dirty="0"/>
                <a:t>1933</a:t>
              </a:r>
              <a:r>
                <a:rPr kumimoji="1" lang="ja-JP" altLang="en-US" sz="2800" dirty="0"/>
                <a:t>年</a:t>
              </a:r>
              <a:r>
                <a:rPr kumimoji="1" lang="en-US" altLang="ja-JP" sz="2800" dirty="0"/>
                <a:t>7</a:t>
              </a:r>
              <a:r>
                <a:rPr kumimoji="1" lang="ja-JP" altLang="en-US" sz="2800" dirty="0"/>
                <a:t>月</a:t>
              </a:r>
              <a:r>
                <a:rPr kumimoji="1" lang="en-US" altLang="ja-JP" sz="2800" dirty="0"/>
                <a:t>25</a:t>
              </a:r>
              <a:r>
                <a:rPr kumimoji="1" lang="ja-JP" altLang="en-US" sz="2800" dirty="0"/>
                <a:t>日</a:t>
              </a:r>
            </a:p>
            <a:p>
              <a:r>
                <a:rPr lang="en-US" altLang="ja-JP" sz="2800" dirty="0"/>
                <a:t>40.9</a:t>
              </a:r>
              <a:r>
                <a:rPr lang="ja-JP" altLang="en-US" sz="2800" dirty="0"/>
                <a:t>℃　多治見　</a:t>
              </a:r>
              <a:r>
                <a:rPr lang="en-US" altLang="ja-JP" sz="2800" dirty="0"/>
                <a:t>2007</a:t>
              </a:r>
              <a:r>
                <a:rPr lang="ja-JP" altLang="en-US" sz="2800" dirty="0"/>
                <a:t>年</a:t>
              </a:r>
              <a:r>
                <a:rPr lang="en-US" altLang="ja-JP" sz="2800" dirty="0"/>
                <a:t>8</a:t>
              </a:r>
              <a:r>
                <a:rPr lang="ja-JP" altLang="en-US" sz="2800" dirty="0"/>
                <a:t>月</a:t>
              </a:r>
              <a:r>
                <a:rPr lang="en-US" altLang="ja-JP" sz="2800" dirty="0"/>
                <a:t>16</a:t>
              </a:r>
              <a:r>
                <a:rPr lang="ja-JP" altLang="en-US" sz="2800" dirty="0"/>
                <a:t>日</a:t>
              </a:r>
            </a:p>
            <a:p>
              <a:r>
                <a:rPr kumimoji="1" lang="ja-JP" altLang="en-US" sz="2800" dirty="0"/>
                <a:t>　　　　　熊谷　　　　同上</a:t>
              </a:r>
            </a:p>
            <a:p>
              <a:r>
                <a:rPr lang="en-US" altLang="ja-JP" sz="2800" dirty="0"/>
                <a:t>41.0</a:t>
              </a:r>
              <a:r>
                <a:rPr lang="ja-JP" altLang="en-US" sz="2800" dirty="0"/>
                <a:t>℃　四万十　</a:t>
              </a:r>
              <a:r>
                <a:rPr lang="en-US" altLang="ja-JP" sz="2800" dirty="0"/>
                <a:t>2013</a:t>
              </a:r>
              <a:r>
                <a:rPr lang="ja-JP" altLang="en-US" sz="2800" dirty="0"/>
                <a:t>年</a:t>
              </a:r>
              <a:r>
                <a:rPr lang="en-US" altLang="ja-JP" sz="2800" dirty="0"/>
                <a:t>8</a:t>
              </a:r>
              <a:r>
                <a:rPr lang="ja-JP" altLang="en-US" sz="2800" dirty="0"/>
                <a:t>月</a:t>
              </a:r>
              <a:r>
                <a:rPr lang="en-US" altLang="ja-JP" sz="2800" dirty="0"/>
                <a:t>12</a:t>
              </a:r>
              <a:r>
                <a:rPr lang="ja-JP" altLang="en-US" sz="2800" dirty="0"/>
                <a:t>日</a:t>
              </a:r>
            </a:p>
            <a:p>
              <a:r>
                <a:rPr kumimoji="1" lang="en-US" altLang="ja-JP" sz="2800" dirty="0"/>
                <a:t>41.1</a:t>
              </a:r>
              <a:r>
                <a:rPr kumimoji="1" lang="ja-JP" altLang="en-US" sz="2800" dirty="0"/>
                <a:t>℃　熊谷　　 </a:t>
              </a:r>
              <a:r>
                <a:rPr kumimoji="1" lang="en-US" altLang="ja-JP" sz="2800" dirty="0"/>
                <a:t>2018</a:t>
              </a:r>
              <a:r>
                <a:rPr kumimoji="1" lang="ja-JP" altLang="en-US" sz="2800" dirty="0"/>
                <a:t>年</a:t>
              </a:r>
              <a:r>
                <a:rPr kumimoji="1" lang="en-US" altLang="ja-JP" sz="2800" dirty="0"/>
                <a:t>7</a:t>
              </a:r>
              <a:r>
                <a:rPr kumimoji="1" lang="ja-JP" altLang="en-US" sz="2800" dirty="0"/>
                <a:t>月</a:t>
              </a:r>
              <a:r>
                <a:rPr kumimoji="1" lang="en-US" altLang="ja-JP" sz="2800" dirty="0"/>
                <a:t>23</a:t>
              </a:r>
              <a:r>
                <a:rPr kumimoji="1" lang="ja-JP" altLang="en-US" sz="2800" dirty="0"/>
                <a:t>日</a:t>
              </a:r>
            </a:p>
            <a:p>
              <a:r>
                <a:rPr kumimoji="1" lang="ja-JP" altLang="en-US" sz="2800" dirty="0"/>
                <a:t>　　　　　浜松　 　</a:t>
              </a:r>
              <a:r>
                <a:rPr kumimoji="1" lang="en-US" altLang="ja-JP" sz="2800" dirty="0"/>
                <a:t>2020</a:t>
              </a:r>
              <a:r>
                <a:rPr kumimoji="1" lang="ja-JP" altLang="en-US" sz="2800" dirty="0"/>
                <a:t>年</a:t>
              </a:r>
              <a:r>
                <a:rPr kumimoji="1" lang="en-US" altLang="ja-JP" sz="2800" dirty="0"/>
                <a:t>8</a:t>
              </a:r>
              <a:r>
                <a:rPr kumimoji="1" lang="ja-JP" altLang="en-US" sz="2800" dirty="0"/>
                <a:t>月</a:t>
              </a:r>
              <a:r>
                <a:rPr kumimoji="1" lang="en-US" altLang="ja-JP" sz="2800" dirty="0"/>
                <a:t>17</a:t>
              </a:r>
              <a:r>
                <a:rPr kumimoji="1" lang="ja-JP" altLang="en-US" sz="2800" dirty="0"/>
                <a:t>日</a:t>
              </a:r>
            </a:p>
          </p:txBody>
        </p:sp>
        <p:sp>
          <p:nvSpPr>
            <p:cNvPr id="28" name="テキスト ボックス 27"/>
            <p:cNvSpPr txBox="1"/>
            <p:nvPr/>
          </p:nvSpPr>
          <p:spPr>
            <a:xfrm>
              <a:off x="5469466" y="2048546"/>
              <a:ext cx="1117600" cy="1815882"/>
            </a:xfrm>
            <a:prstGeom prst="rect">
              <a:avLst/>
            </a:prstGeom>
            <a:noFill/>
          </p:spPr>
          <p:txBody>
            <a:bodyPr wrap="square" rtlCol="0">
              <a:spAutoFit/>
            </a:bodyPr>
            <a:lstStyle/>
            <a:p>
              <a:r>
                <a:rPr kumimoji="1" lang="en-US" altLang="ja-JP" sz="2800" dirty="0">
                  <a:solidFill>
                    <a:srgbClr val="3333FF"/>
                  </a:solidFill>
                </a:rPr>
                <a:t>74</a:t>
              </a:r>
              <a:r>
                <a:rPr kumimoji="1" lang="ja-JP" altLang="en-US" sz="2800" dirty="0">
                  <a:solidFill>
                    <a:srgbClr val="3333FF"/>
                  </a:solidFill>
                </a:rPr>
                <a:t>年</a:t>
              </a:r>
            </a:p>
            <a:p>
              <a:endParaRPr lang="ja-JP" altLang="en-US" sz="2800" dirty="0"/>
            </a:p>
            <a:p>
              <a:r>
                <a:rPr kumimoji="1" lang="en-US" altLang="ja-JP" sz="2800" dirty="0">
                  <a:solidFill>
                    <a:srgbClr val="3333FF"/>
                  </a:solidFill>
                </a:rPr>
                <a:t>6</a:t>
              </a:r>
              <a:r>
                <a:rPr kumimoji="1" lang="ja-JP" altLang="en-US" sz="2800" dirty="0">
                  <a:solidFill>
                    <a:srgbClr val="3333FF"/>
                  </a:solidFill>
                </a:rPr>
                <a:t>年</a:t>
              </a:r>
            </a:p>
            <a:p>
              <a:r>
                <a:rPr lang="en-US" altLang="ja-JP" sz="2800" dirty="0">
                  <a:solidFill>
                    <a:srgbClr val="3333FF"/>
                  </a:solidFill>
                </a:rPr>
                <a:t>5</a:t>
              </a:r>
              <a:r>
                <a:rPr lang="ja-JP" altLang="en-US" sz="2800" dirty="0">
                  <a:solidFill>
                    <a:srgbClr val="3333FF"/>
                  </a:solidFill>
                </a:rPr>
                <a:t>年</a:t>
              </a:r>
              <a:endParaRPr kumimoji="1" lang="ja-JP" altLang="en-US" sz="2800" dirty="0">
                <a:solidFill>
                  <a:srgbClr val="3333FF"/>
                </a:solidFill>
              </a:endParaRPr>
            </a:p>
          </p:txBody>
        </p:sp>
      </p:grpSp>
      <p:sp>
        <p:nvSpPr>
          <p:cNvPr id="29" name="テキスト ボックス 28"/>
          <p:cNvSpPr txBox="1"/>
          <p:nvPr/>
        </p:nvSpPr>
        <p:spPr>
          <a:xfrm>
            <a:off x="527361" y="5545563"/>
            <a:ext cx="5314648" cy="954107"/>
          </a:xfrm>
          <a:prstGeom prst="rect">
            <a:avLst/>
          </a:prstGeom>
          <a:noFill/>
        </p:spPr>
        <p:txBody>
          <a:bodyPr wrap="square" rtlCol="0">
            <a:spAutoFit/>
          </a:bodyPr>
          <a:lstStyle/>
          <a:p>
            <a:r>
              <a:rPr kumimoji="1" lang="ja-JP" altLang="en-US" sz="2800" dirty="0"/>
              <a:t>・</a:t>
            </a:r>
            <a:r>
              <a:rPr kumimoji="1" lang="en-US" altLang="ja-JP" sz="2800" dirty="0"/>
              <a:t>2018</a:t>
            </a:r>
            <a:r>
              <a:rPr kumimoji="1" lang="ja-JP" altLang="en-US" sz="2800" dirty="0"/>
              <a:t>年から</a:t>
            </a:r>
            <a:r>
              <a:rPr kumimoji="1" lang="en-US" altLang="ja-JP" sz="2800" dirty="0"/>
              <a:t>3</a:t>
            </a:r>
            <a:r>
              <a:rPr kumimoji="1" lang="ja-JP" altLang="en-US" sz="2800" dirty="0"/>
              <a:t>年連続の</a:t>
            </a:r>
            <a:r>
              <a:rPr kumimoji="1" lang="en-US" altLang="ja-JP" sz="2800" dirty="0">
                <a:solidFill>
                  <a:srgbClr val="FF0000"/>
                </a:solidFill>
              </a:rPr>
              <a:t>40</a:t>
            </a:r>
            <a:r>
              <a:rPr kumimoji="1" lang="ja-JP" altLang="en-US" sz="2800" dirty="0">
                <a:solidFill>
                  <a:srgbClr val="FF0000"/>
                </a:solidFill>
              </a:rPr>
              <a:t>℃越え</a:t>
            </a:r>
          </a:p>
          <a:p>
            <a:r>
              <a:rPr lang="ja-JP" altLang="en-US" sz="2800" dirty="0"/>
              <a:t>・</a:t>
            </a:r>
            <a:r>
              <a:rPr lang="en-US" altLang="ja-JP" sz="2800" dirty="0"/>
              <a:t>9</a:t>
            </a:r>
            <a:r>
              <a:rPr lang="ja-JP" altLang="en-US" sz="2800" dirty="0"/>
              <a:t>月の</a:t>
            </a:r>
            <a:r>
              <a:rPr lang="en-US" altLang="ja-JP" sz="2800" dirty="0">
                <a:solidFill>
                  <a:srgbClr val="FF0000"/>
                </a:solidFill>
              </a:rPr>
              <a:t>40</a:t>
            </a:r>
            <a:r>
              <a:rPr lang="ja-JP" altLang="en-US" sz="2800" dirty="0">
                <a:solidFill>
                  <a:srgbClr val="FF0000"/>
                </a:solidFill>
              </a:rPr>
              <a:t>℃越え</a:t>
            </a:r>
            <a:endParaRPr kumimoji="1" lang="ja-JP" altLang="en-US" sz="2800" dirty="0"/>
          </a:p>
        </p:txBody>
      </p:sp>
      <p:sp>
        <p:nvSpPr>
          <p:cNvPr id="2" name="テキスト ボックス 1"/>
          <p:cNvSpPr txBox="1"/>
          <p:nvPr/>
        </p:nvSpPr>
        <p:spPr>
          <a:xfrm>
            <a:off x="6261559" y="1896703"/>
            <a:ext cx="2979372" cy="4719241"/>
          </a:xfrm>
          <a:prstGeom prst="rect">
            <a:avLst/>
          </a:prstGeom>
          <a:noFill/>
        </p:spPr>
        <p:txBody>
          <a:bodyPr wrap="square" rtlCol="0">
            <a:spAutoFit/>
          </a:bodyPr>
          <a:lstStyle/>
          <a:p>
            <a:r>
              <a:rPr kumimoji="1" lang="ja-JP" altLang="en-US" sz="3200" dirty="0"/>
              <a:t>福岡市</a:t>
            </a:r>
          </a:p>
          <a:p>
            <a:r>
              <a:rPr lang="en-US" altLang="ja-JP" sz="2800" dirty="0"/>
              <a:t>37.4</a:t>
            </a:r>
            <a:r>
              <a:rPr lang="ja-JP" altLang="en-US" sz="2800" dirty="0"/>
              <a:t>℃　</a:t>
            </a:r>
            <a:r>
              <a:rPr lang="en-US" altLang="ja-JP" sz="2800" dirty="0"/>
              <a:t>1923</a:t>
            </a:r>
            <a:r>
              <a:rPr lang="ja-JP" altLang="en-US" sz="2800" dirty="0"/>
              <a:t>年</a:t>
            </a:r>
          </a:p>
          <a:p>
            <a:r>
              <a:rPr kumimoji="1" lang="ja-JP" altLang="en-US" sz="2800" dirty="0"/>
              <a:t>　　　</a:t>
            </a:r>
            <a:r>
              <a:rPr lang="en-US" altLang="ja-JP" sz="2800" dirty="0"/>
              <a:t> 0.3</a:t>
            </a:r>
            <a:r>
              <a:rPr lang="ja-JP" altLang="en-US" sz="2800" dirty="0"/>
              <a:t>℃  </a:t>
            </a:r>
            <a:r>
              <a:rPr kumimoji="1" lang="en-US" altLang="ja-JP" sz="2800" dirty="0">
                <a:solidFill>
                  <a:srgbClr val="3333FF"/>
                </a:solidFill>
              </a:rPr>
              <a:t>71</a:t>
            </a:r>
            <a:r>
              <a:rPr kumimoji="1" lang="ja-JP" altLang="en-US" sz="2800" dirty="0">
                <a:solidFill>
                  <a:srgbClr val="3333FF"/>
                </a:solidFill>
              </a:rPr>
              <a:t>年</a:t>
            </a:r>
            <a:r>
              <a:rPr kumimoji="1" lang="ja-JP" altLang="en-US" sz="2800" dirty="0"/>
              <a:t>　</a:t>
            </a:r>
          </a:p>
          <a:p>
            <a:r>
              <a:rPr lang="en-US" altLang="ja-JP" sz="2800" dirty="0"/>
              <a:t>37.7</a:t>
            </a:r>
            <a:r>
              <a:rPr lang="ja-JP" altLang="en-US" sz="2800" dirty="0"/>
              <a:t>℃　</a:t>
            </a:r>
            <a:r>
              <a:rPr lang="en-US" altLang="ja-JP" sz="2800" dirty="0"/>
              <a:t>1994</a:t>
            </a:r>
            <a:r>
              <a:rPr lang="ja-JP" altLang="en-US" sz="2800" dirty="0"/>
              <a:t>年</a:t>
            </a:r>
          </a:p>
          <a:p>
            <a:r>
              <a:rPr kumimoji="1" lang="ja-JP" altLang="en-US" sz="2800" dirty="0"/>
              <a:t>　　　</a:t>
            </a:r>
            <a:r>
              <a:rPr lang="en-US" altLang="ja-JP" sz="2800" dirty="0"/>
              <a:t> 0.2</a:t>
            </a:r>
            <a:r>
              <a:rPr lang="ja-JP" altLang="en-US" sz="2800" dirty="0"/>
              <a:t>℃  </a:t>
            </a:r>
            <a:r>
              <a:rPr kumimoji="1" lang="en-US" altLang="ja-JP" sz="2800" dirty="0">
                <a:solidFill>
                  <a:srgbClr val="3333FF"/>
                </a:solidFill>
              </a:rPr>
              <a:t>19</a:t>
            </a:r>
            <a:r>
              <a:rPr kumimoji="1" lang="ja-JP" altLang="en-US" sz="2800" dirty="0">
                <a:solidFill>
                  <a:srgbClr val="3333FF"/>
                </a:solidFill>
              </a:rPr>
              <a:t>年　</a:t>
            </a:r>
            <a:endParaRPr kumimoji="1" lang="ja-JP" altLang="en-US" sz="2800" dirty="0"/>
          </a:p>
          <a:p>
            <a:r>
              <a:rPr lang="en-US" altLang="ja-JP" sz="2800" dirty="0"/>
              <a:t>37.9</a:t>
            </a:r>
            <a:r>
              <a:rPr lang="ja-JP" altLang="en-US" sz="2800" dirty="0"/>
              <a:t>℃　</a:t>
            </a:r>
            <a:r>
              <a:rPr lang="en-US" altLang="ja-JP" sz="2800" dirty="0"/>
              <a:t>2013</a:t>
            </a:r>
            <a:r>
              <a:rPr lang="ja-JP" altLang="en-US" sz="2800" dirty="0"/>
              <a:t>年</a:t>
            </a:r>
          </a:p>
          <a:p>
            <a:r>
              <a:rPr kumimoji="1" lang="ja-JP" altLang="en-US" sz="2800" dirty="0"/>
              <a:t>　　　</a:t>
            </a:r>
            <a:r>
              <a:rPr lang="en-US" altLang="ja-JP" sz="2800" dirty="0"/>
              <a:t> 0.4</a:t>
            </a:r>
            <a:r>
              <a:rPr lang="ja-JP" altLang="en-US" sz="2800" dirty="0"/>
              <a:t>℃ </a:t>
            </a:r>
            <a:r>
              <a:rPr kumimoji="1" lang="ja-JP" altLang="en-US" sz="2800" dirty="0"/>
              <a:t>　</a:t>
            </a:r>
            <a:r>
              <a:rPr kumimoji="1" lang="en-US" altLang="ja-JP" sz="2800" dirty="0">
                <a:solidFill>
                  <a:srgbClr val="3333FF"/>
                </a:solidFill>
              </a:rPr>
              <a:t>5</a:t>
            </a:r>
            <a:r>
              <a:rPr kumimoji="1" lang="ja-JP" altLang="en-US" sz="2800" dirty="0">
                <a:solidFill>
                  <a:srgbClr val="3333FF"/>
                </a:solidFill>
              </a:rPr>
              <a:t>年　</a:t>
            </a:r>
            <a:endParaRPr kumimoji="1" lang="ja-JP" altLang="en-US" sz="2800" dirty="0"/>
          </a:p>
          <a:p>
            <a:r>
              <a:rPr lang="en-US" altLang="ja-JP" sz="2800" dirty="0"/>
              <a:t>38.3</a:t>
            </a:r>
            <a:r>
              <a:rPr lang="ja-JP" altLang="en-US" sz="2800" dirty="0"/>
              <a:t>℃　</a:t>
            </a:r>
            <a:r>
              <a:rPr lang="en-US" altLang="ja-JP" sz="2800" dirty="0"/>
              <a:t>2018</a:t>
            </a:r>
            <a:r>
              <a:rPr lang="ja-JP" altLang="en-US" sz="2800" dirty="0"/>
              <a:t>年</a:t>
            </a:r>
          </a:p>
          <a:p>
            <a:pPr>
              <a:lnSpc>
                <a:spcPts val="2000"/>
              </a:lnSpc>
            </a:pPr>
            <a:endParaRPr kumimoji="1" lang="ja-JP" altLang="en-US" sz="2800" dirty="0">
              <a:solidFill>
                <a:srgbClr val="3333FF"/>
              </a:solidFill>
            </a:endParaRPr>
          </a:p>
          <a:p>
            <a:r>
              <a:rPr lang="ja-JP" altLang="en-US" sz="2600" dirty="0"/>
              <a:t>歴代</a:t>
            </a:r>
            <a:r>
              <a:rPr lang="en-US" altLang="ja-JP" sz="2600" dirty="0"/>
              <a:t>10</a:t>
            </a:r>
            <a:r>
              <a:rPr lang="ja-JP" altLang="en-US" sz="2600" dirty="0"/>
              <a:t>位までのうち</a:t>
            </a:r>
          </a:p>
          <a:p>
            <a:r>
              <a:rPr kumimoji="1" lang="en-US" altLang="ja-JP" sz="2600" dirty="0"/>
              <a:t>8</a:t>
            </a:r>
            <a:r>
              <a:rPr kumimoji="1" lang="ja-JP" altLang="en-US" sz="2600" dirty="0" err="1"/>
              <a:t>つは</a:t>
            </a:r>
            <a:r>
              <a:rPr kumimoji="1" lang="en-US" altLang="ja-JP" sz="2600" dirty="0"/>
              <a:t>2012</a:t>
            </a:r>
            <a:r>
              <a:rPr kumimoji="1" lang="ja-JP" altLang="en-US" sz="2600" dirty="0"/>
              <a:t>年以降</a:t>
            </a:r>
          </a:p>
        </p:txBody>
      </p:sp>
      <p:sp>
        <p:nvSpPr>
          <p:cNvPr id="19" name="テキスト ボックス 18">
            <a:extLst>
              <a:ext uri="{FF2B5EF4-FFF2-40B4-BE49-F238E27FC236}">
                <a16:creationId xmlns:a16="http://schemas.microsoft.com/office/drawing/2014/main" id="{19D1477F-D74A-4E44-B918-F36EDE550A05}"/>
              </a:ext>
            </a:extLst>
          </p:cNvPr>
          <p:cNvSpPr txBox="1"/>
          <p:nvPr/>
        </p:nvSpPr>
        <p:spPr>
          <a:xfrm>
            <a:off x="4565067" y="1043153"/>
            <a:ext cx="4631420" cy="461665"/>
          </a:xfrm>
          <a:prstGeom prst="rect">
            <a:avLst/>
          </a:prstGeom>
          <a:noFill/>
        </p:spPr>
        <p:txBody>
          <a:bodyPr wrap="square" rtlCol="0">
            <a:spAutoFit/>
          </a:bodyPr>
          <a:lstStyle/>
          <a:p>
            <a:r>
              <a:rPr kumimoji="1" lang="ja-JP" altLang="en-US" sz="2400" dirty="0"/>
              <a:t>時間の関係で日本・九州を中心に</a:t>
            </a:r>
          </a:p>
        </p:txBody>
      </p:sp>
      <p:sp>
        <p:nvSpPr>
          <p:cNvPr id="20" name="テキスト ボックス 19">
            <a:extLst>
              <a:ext uri="{FF2B5EF4-FFF2-40B4-BE49-F238E27FC236}">
                <a16:creationId xmlns:a16="http://schemas.microsoft.com/office/drawing/2014/main" id="{4C8F9232-7D5C-4EE1-89CA-2BCACB6A105E}"/>
              </a:ext>
            </a:extLst>
          </p:cNvPr>
          <p:cNvSpPr txBox="1"/>
          <p:nvPr/>
        </p:nvSpPr>
        <p:spPr>
          <a:xfrm>
            <a:off x="194681" y="415272"/>
            <a:ext cx="8777197" cy="646331"/>
          </a:xfrm>
          <a:prstGeom prst="rect">
            <a:avLst/>
          </a:prstGeom>
          <a:noFill/>
        </p:spPr>
        <p:txBody>
          <a:bodyPr wrap="square" rtlCol="0">
            <a:spAutoFit/>
          </a:bodyPr>
          <a:lstStyle/>
          <a:p>
            <a:r>
              <a:rPr kumimoji="1" lang="en-US" altLang="ja-JP" sz="3600" dirty="0"/>
              <a:t>(</a:t>
            </a:r>
            <a:r>
              <a:rPr kumimoji="1" lang="ja-JP" altLang="en-US" sz="3600" dirty="0"/>
              <a:t>２</a:t>
            </a:r>
            <a:r>
              <a:rPr kumimoji="1" lang="en-US" altLang="ja-JP" sz="3600" dirty="0"/>
              <a:t>)</a:t>
            </a:r>
            <a:r>
              <a:rPr kumimoji="1" lang="ja-JP" altLang="en-US" sz="3600" dirty="0"/>
              <a:t>局所的には</a:t>
            </a:r>
            <a:r>
              <a:rPr kumimoji="1" lang="ja-JP" altLang="en-US" sz="3600" dirty="0">
                <a:solidFill>
                  <a:srgbClr val="3333FF"/>
                </a:solidFill>
              </a:rPr>
              <a:t>強い</a:t>
            </a:r>
            <a:r>
              <a:rPr kumimoji="1" lang="ja-JP" altLang="en-US" sz="3600" dirty="0"/>
              <a:t>異常気象が</a:t>
            </a:r>
            <a:r>
              <a:rPr kumimoji="1" lang="ja-JP" altLang="en-US" sz="3600" dirty="0">
                <a:solidFill>
                  <a:srgbClr val="3333FF"/>
                </a:solidFill>
              </a:rPr>
              <a:t>頻発</a:t>
            </a:r>
            <a:r>
              <a:rPr kumimoji="1" lang="ja-JP" altLang="en-US" sz="3600" dirty="0"/>
              <a:t>している　　</a:t>
            </a:r>
            <a:endParaRPr kumimoji="1" lang="ja-JP" altLang="en-US" sz="3600" dirty="0">
              <a:solidFill>
                <a:srgbClr val="3333FF"/>
              </a:solidFill>
            </a:endParaRPr>
          </a:p>
        </p:txBody>
      </p:sp>
    </p:spTree>
    <p:extLst>
      <p:ext uri="{BB962C8B-B14F-4D97-AF65-F5344CB8AC3E}">
        <p14:creationId xmlns:p14="http://schemas.microsoft.com/office/powerpoint/2010/main" val="490823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40</a:t>
            </a:fld>
            <a:endParaRPr lang="ja-JP" altLang="en-US">
              <a:solidFill>
                <a:prstClr val="black">
                  <a:tint val="75000"/>
                </a:prstClr>
              </a:solidFill>
            </a:endParaRPr>
          </a:p>
        </p:txBody>
      </p:sp>
      <p:sp>
        <p:nvSpPr>
          <p:cNvPr id="5" name="テキスト ボックス 4">
            <a:extLst>
              <a:ext uri="{FF2B5EF4-FFF2-40B4-BE49-F238E27FC236}">
                <a16:creationId xmlns:a16="http://schemas.microsoft.com/office/drawing/2014/main" id="{88BD4377-FBB3-492A-A43D-5F313FAF8085}"/>
              </a:ext>
            </a:extLst>
          </p:cNvPr>
          <p:cNvSpPr txBox="1"/>
          <p:nvPr/>
        </p:nvSpPr>
        <p:spPr>
          <a:xfrm>
            <a:off x="436418" y="335294"/>
            <a:ext cx="7949046" cy="3539430"/>
          </a:xfrm>
          <a:prstGeom prst="rect">
            <a:avLst/>
          </a:prstGeom>
          <a:noFill/>
        </p:spPr>
        <p:txBody>
          <a:bodyPr wrap="square">
            <a:spAutoFit/>
          </a:bodyPr>
          <a:lstStyle/>
          <a:p>
            <a:pPr algn="l"/>
            <a:r>
              <a:rPr lang="en-US" altLang="ja-JP" sz="2800" b="1" kern="0" dirty="0">
                <a:solidFill>
                  <a:srgbClr val="5497E0"/>
                </a:solidFill>
                <a:effectLst/>
                <a:latin typeface="SegoeUI-Bold"/>
                <a:ea typeface="游明朝" panose="02020400000000000000" pitchFamily="18" charset="-128"/>
                <a:cs typeface="SegoeUI-Bold"/>
              </a:rPr>
              <a:t>D. </a:t>
            </a:r>
            <a:r>
              <a:rPr lang="ja-JP" altLang="ja-JP" sz="2800" b="1" kern="0" dirty="0">
                <a:solidFill>
                  <a:srgbClr val="5497E0"/>
                </a:solidFill>
                <a:effectLst/>
                <a:latin typeface="游明朝" panose="02020400000000000000" pitchFamily="18" charset="-128"/>
                <a:ea typeface="YuGothic-Bold"/>
                <a:cs typeface="YuGothic-Bold"/>
              </a:rPr>
              <a:t>将来の気候変動の抑制</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27000" indent="-127000" algn="l"/>
            <a:r>
              <a:rPr lang="en-US" altLang="ja-JP" sz="2800" b="1" kern="0" dirty="0">
                <a:solidFill>
                  <a:srgbClr val="5497E0"/>
                </a:solidFill>
                <a:effectLst/>
                <a:latin typeface="SegoeUI-Bold"/>
                <a:ea typeface="游明朝" panose="02020400000000000000" pitchFamily="18" charset="-128"/>
                <a:cs typeface="SegoeUI-Bold"/>
              </a:rPr>
              <a:t>D.1 </a:t>
            </a:r>
            <a:r>
              <a:rPr lang="ja-JP" altLang="ja-JP" sz="2800" b="1" kern="0" dirty="0">
                <a:solidFill>
                  <a:srgbClr val="5497E0"/>
                </a:solidFill>
                <a:effectLst/>
                <a:latin typeface="游明朝" panose="02020400000000000000" pitchFamily="18" charset="-128"/>
                <a:ea typeface="YuGothic-Bold"/>
                <a:cs typeface="YuGothic-Bold"/>
              </a:rPr>
              <a:t>自然科学的見地から、人為的な地球温暖化を特定の水準に制限するには、</a:t>
            </a:r>
            <a:r>
              <a:rPr lang="en-US" altLang="ja-JP" sz="2800" b="1" kern="0" dirty="0">
                <a:solidFill>
                  <a:srgbClr val="5497E0"/>
                </a:solidFill>
                <a:effectLst/>
                <a:latin typeface="SegoeUI-Bold"/>
                <a:ea typeface="游明朝" panose="02020400000000000000" pitchFamily="18" charset="-128"/>
                <a:cs typeface="SegoeUI-Bold"/>
              </a:rPr>
              <a:t>CO2 </a:t>
            </a:r>
            <a:r>
              <a:rPr lang="ja-JP" altLang="ja-JP" sz="2800" b="1" kern="0" dirty="0">
                <a:solidFill>
                  <a:srgbClr val="5497E0"/>
                </a:solidFill>
                <a:effectLst/>
                <a:latin typeface="游明朝" panose="02020400000000000000" pitchFamily="18" charset="-128"/>
                <a:ea typeface="YuGothic-Bold"/>
                <a:cs typeface="YuGothic-Bold"/>
              </a:rPr>
              <a:t>の</a:t>
            </a:r>
            <a:r>
              <a:rPr lang="ja-JP" altLang="ja-JP" sz="2800" b="1" kern="0" dirty="0">
                <a:solidFill>
                  <a:srgbClr val="FF0000"/>
                </a:solidFill>
                <a:effectLst/>
                <a:latin typeface="游明朝" panose="02020400000000000000" pitchFamily="18" charset="-128"/>
                <a:ea typeface="YuGothic-Bold"/>
                <a:cs typeface="YuGothic-Bold"/>
              </a:rPr>
              <a:t>累積排出量</a:t>
            </a:r>
            <a:r>
              <a:rPr lang="ja-JP" altLang="ja-JP" sz="2800" b="1" kern="0" dirty="0">
                <a:solidFill>
                  <a:srgbClr val="5497E0"/>
                </a:solidFill>
                <a:effectLst/>
                <a:latin typeface="游明朝" panose="02020400000000000000" pitchFamily="18" charset="-128"/>
                <a:ea typeface="YuGothic-Bold"/>
                <a:cs typeface="YuGothic-Bold"/>
              </a:rPr>
              <a:t>を制限し、少なくとも</a:t>
            </a:r>
            <a:r>
              <a:rPr lang="en-US" altLang="ja-JP" sz="2800" b="1" kern="0" dirty="0">
                <a:solidFill>
                  <a:srgbClr val="5497E0"/>
                </a:solidFill>
                <a:effectLst/>
                <a:latin typeface="SegoeUI-Bold"/>
                <a:ea typeface="游明朝" panose="02020400000000000000" pitchFamily="18" charset="-128"/>
                <a:cs typeface="SegoeUI-Bold"/>
              </a:rPr>
              <a:t>CO2 </a:t>
            </a:r>
            <a:r>
              <a:rPr lang="ja-JP" altLang="ja-JP" sz="2800" b="1" kern="0" dirty="0">
                <a:solidFill>
                  <a:srgbClr val="5497E0"/>
                </a:solidFill>
                <a:effectLst/>
                <a:latin typeface="游明朝" panose="02020400000000000000" pitchFamily="18" charset="-128"/>
                <a:ea typeface="YuGothic-Bold"/>
                <a:cs typeface="YuGothic-Bold"/>
              </a:rPr>
              <a:t>正味ゼロ排出を達成し、他の温室効果ガスも大幅に削減する必要がある。</a:t>
            </a:r>
            <a:r>
              <a:rPr lang="en-US" altLang="ja-JP" sz="2800" b="1" kern="0" dirty="0">
                <a:solidFill>
                  <a:srgbClr val="5497E0"/>
                </a:solidFill>
                <a:effectLst/>
                <a:latin typeface="SegoeUI-Bold"/>
                <a:ea typeface="游明朝" panose="02020400000000000000" pitchFamily="18" charset="-128"/>
                <a:cs typeface="SegoeUI-Bold"/>
              </a:rPr>
              <a:t>CH4 </a:t>
            </a:r>
            <a:r>
              <a:rPr lang="ja-JP" altLang="ja-JP" sz="2800" b="1" kern="0" dirty="0">
                <a:solidFill>
                  <a:srgbClr val="5497E0"/>
                </a:solidFill>
                <a:effectLst/>
                <a:latin typeface="游明朝" panose="02020400000000000000" pitchFamily="18" charset="-128"/>
                <a:ea typeface="YuGothic-Bold"/>
                <a:cs typeface="YuGothic-Bold"/>
              </a:rPr>
              <a:t>排出の大幅な、迅速かつ持続的な削減は、エーロゾルによる汚染の減少に伴う温暖化効果を抑制し、大気質も改善するだろう。</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図 5">
            <a:extLst>
              <a:ext uri="{FF2B5EF4-FFF2-40B4-BE49-F238E27FC236}">
                <a16:creationId xmlns:a16="http://schemas.microsoft.com/office/drawing/2014/main" id="{8767A576-A233-4B80-B08D-D991861A204E}"/>
              </a:ext>
            </a:extLst>
          </p:cNvPr>
          <p:cNvPicPr>
            <a:picLocks noChangeAspect="1"/>
          </p:cNvPicPr>
          <p:nvPr/>
        </p:nvPicPr>
        <p:blipFill>
          <a:blip r:embed="rId3"/>
          <a:stretch>
            <a:fillRect/>
          </a:stretch>
        </p:blipFill>
        <p:spPr>
          <a:xfrm>
            <a:off x="834715" y="4206393"/>
            <a:ext cx="7277143" cy="2468571"/>
          </a:xfrm>
          <a:prstGeom prst="rect">
            <a:avLst/>
          </a:prstGeom>
        </p:spPr>
      </p:pic>
      <p:sp>
        <p:nvSpPr>
          <p:cNvPr id="7" name="テキスト ボックス 6">
            <a:extLst>
              <a:ext uri="{FF2B5EF4-FFF2-40B4-BE49-F238E27FC236}">
                <a16:creationId xmlns:a16="http://schemas.microsoft.com/office/drawing/2014/main" id="{00CEC3F3-9496-41EB-AD38-1FABFC9D34FE}"/>
              </a:ext>
            </a:extLst>
          </p:cNvPr>
          <p:cNvSpPr txBox="1"/>
          <p:nvPr/>
        </p:nvSpPr>
        <p:spPr>
          <a:xfrm>
            <a:off x="2317172" y="3895595"/>
            <a:ext cx="3075710" cy="461665"/>
          </a:xfrm>
          <a:prstGeom prst="rect">
            <a:avLst/>
          </a:prstGeom>
          <a:noFill/>
        </p:spPr>
        <p:txBody>
          <a:bodyPr wrap="square" rtlCol="0">
            <a:spAutoFit/>
          </a:bodyPr>
          <a:lstStyle/>
          <a:p>
            <a:r>
              <a:rPr kumimoji="1" lang="ja-JP" altLang="en-US" sz="2400" dirty="0"/>
              <a:t>大気中の二酸化炭素</a:t>
            </a:r>
          </a:p>
        </p:txBody>
      </p:sp>
      <p:sp>
        <p:nvSpPr>
          <p:cNvPr id="8" name="テキスト ボックス 7">
            <a:extLst>
              <a:ext uri="{FF2B5EF4-FFF2-40B4-BE49-F238E27FC236}">
                <a16:creationId xmlns:a16="http://schemas.microsoft.com/office/drawing/2014/main" id="{CF63C645-E4EB-483E-8987-0DD798B67C34}"/>
              </a:ext>
            </a:extLst>
          </p:cNvPr>
          <p:cNvSpPr txBox="1"/>
          <p:nvPr/>
        </p:nvSpPr>
        <p:spPr>
          <a:xfrm>
            <a:off x="103909" y="6356351"/>
            <a:ext cx="1433946" cy="369332"/>
          </a:xfrm>
          <a:prstGeom prst="rect">
            <a:avLst/>
          </a:prstGeom>
          <a:noFill/>
        </p:spPr>
        <p:txBody>
          <a:bodyPr wrap="square" rtlCol="0">
            <a:spAutoFit/>
          </a:bodyPr>
          <a:lstStyle/>
          <a:p>
            <a:r>
              <a:rPr kumimoji="1" lang="en-US" altLang="ja-JP" dirty="0"/>
              <a:t>Fig. 5.6</a:t>
            </a:r>
            <a:endParaRPr kumimoji="1" lang="ja-JP" altLang="en-US" dirty="0"/>
          </a:p>
        </p:txBody>
      </p:sp>
      <p:sp>
        <p:nvSpPr>
          <p:cNvPr id="2" name="テキスト ボックス 1">
            <a:extLst>
              <a:ext uri="{FF2B5EF4-FFF2-40B4-BE49-F238E27FC236}">
                <a16:creationId xmlns:a16="http://schemas.microsoft.com/office/drawing/2014/main" id="{3BADD9F4-AF7C-4EEF-9183-78F25CE3A626}"/>
              </a:ext>
            </a:extLst>
          </p:cNvPr>
          <p:cNvSpPr txBox="1"/>
          <p:nvPr/>
        </p:nvSpPr>
        <p:spPr>
          <a:xfrm>
            <a:off x="103909" y="3699422"/>
            <a:ext cx="1108038" cy="461665"/>
          </a:xfrm>
          <a:prstGeom prst="rect">
            <a:avLst/>
          </a:prstGeom>
          <a:noFill/>
        </p:spPr>
        <p:txBody>
          <a:bodyPr wrap="square" rtlCol="0">
            <a:spAutoFit/>
          </a:bodyPr>
          <a:lstStyle/>
          <a:p>
            <a:r>
              <a:rPr kumimoji="1" lang="ja-JP" altLang="en-US" sz="2400" dirty="0"/>
              <a:t>短寿命</a:t>
            </a:r>
          </a:p>
        </p:txBody>
      </p:sp>
      <p:cxnSp>
        <p:nvCxnSpPr>
          <p:cNvPr id="9" name="直線矢印コネクタ 8">
            <a:extLst>
              <a:ext uri="{FF2B5EF4-FFF2-40B4-BE49-F238E27FC236}">
                <a16:creationId xmlns:a16="http://schemas.microsoft.com/office/drawing/2014/main" id="{14C7205A-3F46-4FC4-9FC6-C81881325CE8}"/>
              </a:ext>
            </a:extLst>
          </p:cNvPr>
          <p:cNvCxnSpPr/>
          <p:nvPr/>
        </p:nvCxnSpPr>
        <p:spPr>
          <a:xfrm>
            <a:off x="4661210" y="4984595"/>
            <a:ext cx="100361" cy="312234"/>
          </a:xfrm>
          <a:prstGeom prst="straightConnector1">
            <a:avLst/>
          </a:prstGeom>
          <a:ln w="3175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6F493E56-295D-409C-A6DB-4952CC5FDA72}"/>
              </a:ext>
            </a:extLst>
          </p:cNvPr>
          <p:cNvSpPr txBox="1"/>
          <p:nvPr/>
        </p:nvSpPr>
        <p:spPr>
          <a:xfrm flipH="1">
            <a:off x="4016016" y="4334958"/>
            <a:ext cx="1269661" cy="707886"/>
          </a:xfrm>
          <a:prstGeom prst="rect">
            <a:avLst/>
          </a:prstGeom>
          <a:noFill/>
        </p:spPr>
        <p:txBody>
          <a:bodyPr wrap="square" rtlCol="0">
            <a:spAutoFit/>
          </a:bodyPr>
          <a:lstStyle/>
          <a:p>
            <a:r>
              <a:rPr kumimoji="1" lang="ja-JP" altLang="en-US" sz="2000" dirty="0"/>
              <a:t>季節変化</a:t>
            </a:r>
          </a:p>
          <a:p>
            <a:r>
              <a:rPr lang="en-US" altLang="ja-JP" sz="2000" dirty="0"/>
              <a:t>9</a:t>
            </a:r>
            <a:r>
              <a:rPr lang="ja-JP" altLang="en-US" sz="2000" dirty="0"/>
              <a:t>月最小</a:t>
            </a:r>
            <a:endParaRPr kumimoji="1" lang="ja-JP" altLang="en-US" sz="2000" dirty="0"/>
          </a:p>
        </p:txBody>
      </p:sp>
    </p:spTree>
    <p:extLst>
      <p:ext uri="{BB962C8B-B14F-4D97-AF65-F5344CB8AC3E}">
        <p14:creationId xmlns:p14="http://schemas.microsoft.com/office/powerpoint/2010/main" val="42285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41</a:t>
            </a:fld>
            <a:endParaRPr lang="ja-JP" altLang="en-US">
              <a:solidFill>
                <a:prstClr val="black">
                  <a:tint val="75000"/>
                </a:prstClr>
              </a:solidFill>
            </a:endParaRPr>
          </a:p>
        </p:txBody>
      </p:sp>
      <p:pic>
        <p:nvPicPr>
          <p:cNvPr id="3" name="図 2">
            <a:extLst>
              <a:ext uri="{FF2B5EF4-FFF2-40B4-BE49-F238E27FC236}">
                <a16:creationId xmlns:a16="http://schemas.microsoft.com/office/drawing/2014/main" id="{D7249180-45D8-4394-8E21-CED59FB27831}"/>
              </a:ext>
            </a:extLst>
          </p:cNvPr>
          <p:cNvPicPr>
            <a:picLocks noChangeAspect="1"/>
          </p:cNvPicPr>
          <p:nvPr/>
        </p:nvPicPr>
        <p:blipFill>
          <a:blip r:embed="rId3"/>
          <a:stretch>
            <a:fillRect/>
          </a:stretch>
        </p:blipFill>
        <p:spPr>
          <a:xfrm>
            <a:off x="61890" y="631942"/>
            <a:ext cx="6609524" cy="4180952"/>
          </a:xfrm>
          <a:prstGeom prst="rect">
            <a:avLst/>
          </a:prstGeom>
        </p:spPr>
      </p:pic>
      <p:sp>
        <p:nvSpPr>
          <p:cNvPr id="5" name="テキスト ボックス 4">
            <a:extLst>
              <a:ext uri="{FF2B5EF4-FFF2-40B4-BE49-F238E27FC236}">
                <a16:creationId xmlns:a16="http://schemas.microsoft.com/office/drawing/2014/main" id="{C8F45CEA-A96C-4FE3-9E15-7421D0895D8F}"/>
              </a:ext>
            </a:extLst>
          </p:cNvPr>
          <p:cNvSpPr txBox="1"/>
          <p:nvPr/>
        </p:nvSpPr>
        <p:spPr>
          <a:xfrm>
            <a:off x="1330032" y="1030660"/>
            <a:ext cx="2941529" cy="461665"/>
          </a:xfrm>
          <a:prstGeom prst="rect">
            <a:avLst/>
          </a:prstGeom>
          <a:noFill/>
        </p:spPr>
        <p:txBody>
          <a:bodyPr wrap="square" rtlCol="0">
            <a:spAutoFit/>
          </a:bodyPr>
          <a:lstStyle/>
          <a:p>
            <a:r>
              <a:rPr kumimoji="1" lang="ja-JP" altLang="en-US" sz="2400" dirty="0"/>
              <a:t>年ごとの</a:t>
            </a:r>
            <a:r>
              <a:rPr kumimoji="1" lang="en-US" altLang="ja-JP" sz="2400" dirty="0"/>
              <a:t>CO2</a:t>
            </a:r>
            <a:r>
              <a:rPr kumimoji="1" lang="ja-JP" altLang="en-US" sz="2400" dirty="0"/>
              <a:t>排出量</a:t>
            </a:r>
          </a:p>
        </p:txBody>
      </p:sp>
      <p:sp>
        <p:nvSpPr>
          <p:cNvPr id="6" name="テキスト ボックス 5">
            <a:extLst>
              <a:ext uri="{FF2B5EF4-FFF2-40B4-BE49-F238E27FC236}">
                <a16:creationId xmlns:a16="http://schemas.microsoft.com/office/drawing/2014/main" id="{BE95521F-5DFE-4E07-AF9C-45E91C3ED08C}"/>
              </a:ext>
            </a:extLst>
          </p:cNvPr>
          <p:cNvSpPr txBox="1"/>
          <p:nvPr/>
        </p:nvSpPr>
        <p:spPr>
          <a:xfrm>
            <a:off x="6312474" y="2057403"/>
            <a:ext cx="2613317" cy="2308324"/>
          </a:xfrm>
          <a:prstGeom prst="rect">
            <a:avLst/>
          </a:prstGeom>
          <a:noFill/>
        </p:spPr>
        <p:txBody>
          <a:bodyPr wrap="square" rtlCol="0">
            <a:spAutoFit/>
          </a:bodyPr>
          <a:lstStyle/>
          <a:p>
            <a:r>
              <a:rPr kumimoji="1" lang="ja-JP" altLang="en-US" sz="2400" dirty="0"/>
              <a:t>・</a:t>
            </a:r>
            <a:r>
              <a:rPr kumimoji="1" lang="en-US" altLang="ja-JP" sz="2400" dirty="0"/>
              <a:t>50</a:t>
            </a:r>
            <a:r>
              <a:rPr kumimoji="1" lang="ja-JP" altLang="en-US" sz="2400" dirty="0"/>
              <a:t>年で倍増</a:t>
            </a:r>
          </a:p>
          <a:p>
            <a:r>
              <a:rPr kumimoji="1" lang="ja-JP" altLang="en-US" sz="2400" dirty="0"/>
              <a:t>　</a:t>
            </a:r>
            <a:r>
              <a:rPr kumimoji="1" lang="en-US" altLang="ja-JP" sz="2400" dirty="0"/>
              <a:t>(</a:t>
            </a:r>
            <a:r>
              <a:rPr kumimoji="1" lang="ja-JP" altLang="en-US" sz="2400" dirty="0"/>
              <a:t>石炭の多さ</a:t>
            </a:r>
            <a:r>
              <a:rPr kumimoji="1" lang="en-US" altLang="ja-JP" sz="2400" dirty="0"/>
              <a:t>)</a:t>
            </a:r>
            <a:endParaRPr kumimoji="1" lang="ja-JP" altLang="en-US" sz="2400" dirty="0"/>
          </a:p>
          <a:p>
            <a:r>
              <a:rPr kumimoji="1" lang="ja-JP" altLang="en-US" sz="2400" dirty="0"/>
              <a:t>・排出量の一部が</a:t>
            </a:r>
          </a:p>
          <a:p>
            <a:r>
              <a:rPr kumimoji="1" lang="ja-JP" altLang="en-US" sz="2400" dirty="0"/>
              <a:t>　大気に残留して，</a:t>
            </a:r>
          </a:p>
          <a:p>
            <a:r>
              <a:rPr kumimoji="1" lang="ja-JP" altLang="en-US" sz="2400" dirty="0"/>
              <a:t>　大気中の濃度を</a:t>
            </a:r>
          </a:p>
          <a:p>
            <a:r>
              <a:rPr kumimoji="1" lang="ja-JP" altLang="en-US" sz="2400" dirty="0"/>
              <a:t>　上げている</a:t>
            </a:r>
          </a:p>
        </p:txBody>
      </p:sp>
      <p:grpSp>
        <p:nvGrpSpPr>
          <p:cNvPr id="26" name="グループ化 25">
            <a:extLst>
              <a:ext uri="{FF2B5EF4-FFF2-40B4-BE49-F238E27FC236}">
                <a16:creationId xmlns:a16="http://schemas.microsoft.com/office/drawing/2014/main" id="{33EB824A-533E-4CE2-B759-D25D2D52E8EB}"/>
              </a:ext>
            </a:extLst>
          </p:cNvPr>
          <p:cNvGrpSpPr/>
          <p:nvPr/>
        </p:nvGrpSpPr>
        <p:grpSpPr>
          <a:xfrm>
            <a:off x="581347" y="4895331"/>
            <a:ext cx="8340436" cy="1895316"/>
            <a:chOff x="834738" y="4895331"/>
            <a:chExt cx="8340436" cy="1895316"/>
          </a:xfrm>
        </p:grpSpPr>
        <p:sp>
          <p:nvSpPr>
            <p:cNvPr id="7" name="正方形/長方形 6">
              <a:extLst>
                <a:ext uri="{FF2B5EF4-FFF2-40B4-BE49-F238E27FC236}">
                  <a16:creationId xmlns:a16="http://schemas.microsoft.com/office/drawing/2014/main" id="{FE4DCA93-D7D0-4A7C-A2C5-BFE59C65B346}"/>
                </a:ext>
              </a:extLst>
            </p:cNvPr>
            <p:cNvSpPr/>
            <p:nvPr/>
          </p:nvSpPr>
          <p:spPr>
            <a:xfrm>
              <a:off x="3564082" y="5330536"/>
              <a:ext cx="1984663" cy="895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BABF5ED-7953-4AD0-A5BA-B4B3AA6673A6}"/>
                </a:ext>
              </a:extLst>
            </p:cNvPr>
            <p:cNvSpPr txBox="1"/>
            <p:nvPr/>
          </p:nvSpPr>
          <p:spPr>
            <a:xfrm>
              <a:off x="4042063" y="5353790"/>
              <a:ext cx="1028700" cy="461665"/>
            </a:xfrm>
            <a:prstGeom prst="rect">
              <a:avLst/>
            </a:prstGeom>
            <a:noFill/>
          </p:spPr>
          <p:txBody>
            <a:bodyPr wrap="square" rtlCol="0">
              <a:spAutoFit/>
            </a:bodyPr>
            <a:lstStyle/>
            <a:p>
              <a:r>
                <a:rPr kumimoji="1" lang="ja-JP" altLang="en-US" sz="2400" dirty="0"/>
                <a:t>大気</a:t>
              </a:r>
            </a:p>
          </p:txBody>
        </p:sp>
        <p:sp>
          <p:nvSpPr>
            <p:cNvPr id="10" name="矢印: 右 9">
              <a:extLst>
                <a:ext uri="{FF2B5EF4-FFF2-40B4-BE49-F238E27FC236}">
                  <a16:creationId xmlns:a16="http://schemas.microsoft.com/office/drawing/2014/main" id="{375BAF45-A57C-4BE4-97AA-880A93DFFA66}"/>
                </a:ext>
              </a:extLst>
            </p:cNvPr>
            <p:cNvSpPr/>
            <p:nvPr/>
          </p:nvSpPr>
          <p:spPr>
            <a:xfrm>
              <a:off x="2473036" y="5176167"/>
              <a:ext cx="79137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右 10">
              <a:extLst>
                <a:ext uri="{FF2B5EF4-FFF2-40B4-BE49-F238E27FC236}">
                  <a16:creationId xmlns:a16="http://schemas.microsoft.com/office/drawing/2014/main" id="{D4FDA2BA-B77C-4FA4-8309-1D3A5FA89F31}"/>
                </a:ext>
              </a:extLst>
            </p:cNvPr>
            <p:cNvSpPr/>
            <p:nvPr/>
          </p:nvSpPr>
          <p:spPr>
            <a:xfrm>
              <a:off x="2490353" y="5889680"/>
              <a:ext cx="791372" cy="3363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D5957474-EACF-4712-A9BD-09177F49921C}"/>
                </a:ext>
              </a:extLst>
            </p:cNvPr>
            <p:cNvSpPr txBox="1"/>
            <p:nvPr/>
          </p:nvSpPr>
          <p:spPr>
            <a:xfrm>
              <a:off x="834738" y="5196397"/>
              <a:ext cx="1461653" cy="400110"/>
            </a:xfrm>
            <a:prstGeom prst="rect">
              <a:avLst/>
            </a:prstGeom>
            <a:noFill/>
          </p:spPr>
          <p:txBody>
            <a:bodyPr wrap="square" rtlCol="0">
              <a:spAutoFit/>
            </a:bodyPr>
            <a:lstStyle/>
            <a:p>
              <a:r>
                <a:rPr kumimoji="1" lang="ja-JP" altLang="en-US" sz="2000" dirty="0"/>
                <a:t>化石燃料等</a:t>
              </a:r>
            </a:p>
          </p:txBody>
        </p:sp>
        <p:sp>
          <p:nvSpPr>
            <p:cNvPr id="13" name="テキスト ボックス 12">
              <a:extLst>
                <a:ext uri="{FF2B5EF4-FFF2-40B4-BE49-F238E27FC236}">
                  <a16:creationId xmlns:a16="http://schemas.microsoft.com/office/drawing/2014/main" id="{2E8CD616-82DB-47DE-B4D7-0AADDC7E805F}"/>
                </a:ext>
              </a:extLst>
            </p:cNvPr>
            <p:cNvSpPr txBox="1"/>
            <p:nvPr/>
          </p:nvSpPr>
          <p:spPr>
            <a:xfrm>
              <a:off x="1049483" y="5889680"/>
              <a:ext cx="1461653" cy="400110"/>
            </a:xfrm>
            <a:prstGeom prst="rect">
              <a:avLst/>
            </a:prstGeom>
            <a:noFill/>
          </p:spPr>
          <p:txBody>
            <a:bodyPr wrap="square" rtlCol="0">
              <a:spAutoFit/>
            </a:bodyPr>
            <a:lstStyle/>
            <a:p>
              <a:r>
                <a:rPr kumimoji="1" lang="ja-JP" altLang="en-US" sz="2000" dirty="0"/>
                <a:t>土地利用</a:t>
              </a:r>
            </a:p>
          </p:txBody>
        </p:sp>
        <p:sp>
          <p:nvSpPr>
            <p:cNvPr id="14" name="テキスト ボックス 13">
              <a:extLst>
                <a:ext uri="{FF2B5EF4-FFF2-40B4-BE49-F238E27FC236}">
                  <a16:creationId xmlns:a16="http://schemas.microsoft.com/office/drawing/2014/main" id="{3DDBDE28-2881-44E8-9B5F-B5999C18BB6A}"/>
                </a:ext>
              </a:extLst>
            </p:cNvPr>
            <p:cNvSpPr txBox="1"/>
            <p:nvPr/>
          </p:nvSpPr>
          <p:spPr>
            <a:xfrm>
              <a:off x="2296391" y="4895331"/>
              <a:ext cx="1267690" cy="369332"/>
            </a:xfrm>
            <a:prstGeom prst="rect">
              <a:avLst/>
            </a:prstGeom>
            <a:noFill/>
          </p:spPr>
          <p:txBody>
            <a:bodyPr wrap="square" rtlCol="0">
              <a:spAutoFit/>
            </a:bodyPr>
            <a:lstStyle/>
            <a:p>
              <a:r>
                <a:rPr kumimoji="1" lang="en-US" altLang="ja-JP" dirty="0"/>
                <a:t>34.4, 86%</a:t>
              </a:r>
              <a:endParaRPr kumimoji="1" lang="ja-JP" altLang="en-US" dirty="0"/>
            </a:p>
          </p:txBody>
        </p:sp>
        <p:sp>
          <p:nvSpPr>
            <p:cNvPr id="15" name="テキスト ボックス 14">
              <a:extLst>
                <a:ext uri="{FF2B5EF4-FFF2-40B4-BE49-F238E27FC236}">
                  <a16:creationId xmlns:a16="http://schemas.microsoft.com/office/drawing/2014/main" id="{1EAA59A8-B064-482E-B92A-04C27B987AD6}"/>
                </a:ext>
              </a:extLst>
            </p:cNvPr>
            <p:cNvSpPr txBox="1"/>
            <p:nvPr/>
          </p:nvSpPr>
          <p:spPr>
            <a:xfrm>
              <a:off x="2452253" y="6144316"/>
              <a:ext cx="1267690" cy="646331"/>
            </a:xfrm>
            <a:prstGeom prst="rect">
              <a:avLst/>
            </a:prstGeom>
            <a:noFill/>
          </p:spPr>
          <p:txBody>
            <a:bodyPr wrap="square" rtlCol="0">
              <a:spAutoFit/>
            </a:bodyPr>
            <a:lstStyle/>
            <a:p>
              <a:r>
                <a:rPr kumimoji="1" lang="en-US" altLang="ja-JP" dirty="0"/>
                <a:t>5.7, 14%</a:t>
              </a:r>
            </a:p>
            <a:p>
              <a:r>
                <a:rPr kumimoji="1" lang="en-US" altLang="ja-JP" dirty="0"/>
                <a:t>Gt CO2/</a:t>
              </a:r>
              <a:r>
                <a:rPr kumimoji="1" lang="en-US" altLang="ja-JP" dirty="0" err="1"/>
                <a:t>yr</a:t>
              </a:r>
              <a:endParaRPr kumimoji="1" lang="ja-JP" altLang="en-US" dirty="0"/>
            </a:p>
          </p:txBody>
        </p:sp>
        <p:sp>
          <p:nvSpPr>
            <p:cNvPr id="16" name="矢印: 右 15">
              <a:extLst>
                <a:ext uri="{FF2B5EF4-FFF2-40B4-BE49-F238E27FC236}">
                  <a16:creationId xmlns:a16="http://schemas.microsoft.com/office/drawing/2014/main" id="{8C94C3C6-06A7-422D-8224-F21862D44639}"/>
                </a:ext>
              </a:extLst>
            </p:cNvPr>
            <p:cNvSpPr/>
            <p:nvPr/>
          </p:nvSpPr>
          <p:spPr>
            <a:xfrm>
              <a:off x="5680365" y="5276612"/>
              <a:ext cx="791372" cy="3273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右 16">
              <a:extLst>
                <a:ext uri="{FF2B5EF4-FFF2-40B4-BE49-F238E27FC236}">
                  <a16:creationId xmlns:a16="http://schemas.microsoft.com/office/drawing/2014/main" id="{6FA0A75A-9017-45B3-A361-55DA47DFA9F6}"/>
                </a:ext>
              </a:extLst>
            </p:cNvPr>
            <p:cNvSpPr/>
            <p:nvPr/>
          </p:nvSpPr>
          <p:spPr>
            <a:xfrm>
              <a:off x="5708073" y="5906998"/>
              <a:ext cx="791372" cy="3273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AE1D3177-4607-453A-91EB-1EA43B38283F}"/>
                </a:ext>
              </a:extLst>
            </p:cNvPr>
            <p:cNvSpPr txBox="1"/>
            <p:nvPr/>
          </p:nvSpPr>
          <p:spPr>
            <a:xfrm>
              <a:off x="3605644" y="5834261"/>
              <a:ext cx="729027" cy="400110"/>
            </a:xfrm>
            <a:prstGeom prst="rect">
              <a:avLst/>
            </a:prstGeom>
            <a:noFill/>
          </p:spPr>
          <p:txBody>
            <a:bodyPr wrap="square" rtlCol="0">
              <a:spAutoFit/>
            </a:bodyPr>
            <a:lstStyle/>
            <a:p>
              <a:r>
                <a:rPr kumimoji="1" lang="ja-JP" altLang="en-US" sz="2000" dirty="0"/>
                <a:t>増加</a:t>
              </a:r>
            </a:p>
          </p:txBody>
        </p:sp>
        <p:sp>
          <p:nvSpPr>
            <p:cNvPr id="19" name="テキスト ボックス 18">
              <a:extLst>
                <a:ext uri="{FF2B5EF4-FFF2-40B4-BE49-F238E27FC236}">
                  <a16:creationId xmlns:a16="http://schemas.microsoft.com/office/drawing/2014/main" id="{26CAA501-7993-43A2-A8B2-D6FF223CA6BF}"/>
                </a:ext>
              </a:extLst>
            </p:cNvPr>
            <p:cNvSpPr txBox="1"/>
            <p:nvPr/>
          </p:nvSpPr>
          <p:spPr>
            <a:xfrm>
              <a:off x="4334671" y="5844652"/>
              <a:ext cx="1052946" cy="369332"/>
            </a:xfrm>
            <a:prstGeom prst="rect">
              <a:avLst/>
            </a:prstGeom>
            <a:noFill/>
          </p:spPr>
          <p:txBody>
            <a:bodyPr wrap="square" rtlCol="0">
              <a:spAutoFit/>
            </a:bodyPr>
            <a:lstStyle/>
            <a:p>
              <a:r>
                <a:rPr kumimoji="1" lang="en-US" altLang="ja-JP" dirty="0"/>
                <a:t>18.6, 46%</a:t>
              </a:r>
              <a:endParaRPr kumimoji="1" lang="ja-JP" altLang="en-US" dirty="0"/>
            </a:p>
          </p:txBody>
        </p:sp>
        <p:sp>
          <p:nvSpPr>
            <p:cNvPr id="20" name="テキスト ボックス 19">
              <a:extLst>
                <a:ext uri="{FF2B5EF4-FFF2-40B4-BE49-F238E27FC236}">
                  <a16:creationId xmlns:a16="http://schemas.microsoft.com/office/drawing/2014/main" id="{46064340-2655-4C1F-A50A-4BDD7497A21D}"/>
                </a:ext>
              </a:extLst>
            </p:cNvPr>
            <p:cNvSpPr txBox="1"/>
            <p:nvPr/>
          </p:nvSpPr>
          <p:spPr>
            <a:xfrm>
              <a:off x="5597237" y="4963208"/>
              <a:ext cx="921326" cy="369332"/>
            </a:xfrm>
            <a:prstGeom prst="rect">
              <a:avLst/>
            </a:prstGeom>
            <a:noFill/>
          </p:spPr>
          <p:txBody>
            <a:bodyPr wrap="square" rtlCol="0">
              <a:spAutoFit/>
            </a:bodyPr>
            <a:lstStyle/>
            <a:p>
              <a:r>
                <a:rPr kumimoji="1" lang="en-US" altLang="ja-JP" dirty="0"/>
                <a:t>9.2, 23%</a:t>
              </a:r>
              <a:endParaRPr kumimoji="1" lang="ja-JP" altLang="en-US" dirty="0"/>
            </a:p>
          </p:txBody>
        </p:sp>
        <p:sp>
          <p:nvSpPr>
            <p:cNvPr id="21" name="テキスト ボックス 20">
              <a:extLst>
                <a:ext uri="{FF2B5EF4-FFF2-40B4-BE49-F238E27FC236}">
                  <a16:creationId xmlns:a16="http://schemas.microsoft.com/office/drawing/2014/main" id="{F102BA8D-EF6B-4542-883F-EDC2B574DE10}"/>
                </a:ext>
              </a:extLst>
            </p:cNvPr>
            <p:cNvSpPr txBox="1"/>
            <p:nvPr/>
          </p:nvSpPr>
          <p:spPr>
            <a:xfrm>
              <a:off x="6532419" y="5834260"/>
              <a:ext cx="2642755" cy="707886"/>
            </a:xfrm>
            <a:prstGeom prst="rect">
              <a:avLst/>
            </a:prstGeom>
            <a:noFill/>
          </p:spPr>
          <p:txBody>
            <a:bodyPr wrap="square" rtlCol="0">
              <a:spAutoFit/>
            </a:bodyPr>
            <a:lstStyle/>
            <a:p>
              <a:r>
                <a:rPr kumimoji="1" lang="ja-JP" altLang="en-US" sz="2000" dirty="0"/>
                <a:t>陸地　植物→季節変化</a:t>
              </a:r>
            </a:p>
            <a:p>
              <a:r>
                <a:rPr kumimoji="1" lang="ja-JP" altLang="en-US" sz="2000" dirty="0"/>
                <a:t>　　　　　光合成</a:t>
              </a:r>
            </a:p>
          </p:txBody>
        </p:sp>
        <p:sp>
          <p:nvSpPr>
            <p:cNvPr id="22" name="テキスト ボックス 21">
              <a:extLst>
                <a:ext uri="{FF2B5EF4-FFF2-40B4-BE49-F238E27FC236}">
                  <a16:creationId xmlns:a16="http://schemas.microsoft.com/office/drawing/2014/main" id="{E0F40C8F-95F2-426F-A212-C9D3BFCEADAD}"/>
                </a:ext>
              </a:extLst>
            </p:cNvPr>
            <p:cNvSpPr txBox="1"/>
            <p:nvPr/>
          </p:nvSpPr>
          <p:spPr>
            <a:xfrm>
              <a:off x="6539345" y="5207335"/>
              <a:ext cx="791373" cy="400110"/>
            </a:xfrm>
            <a:prstGeom prst="rect">
              <a:avLst/>
            </a:prstGeom>
            <a:noFill/>
          </p:spPr>
          <p:txBody>
            <a:bodyPr wrap="square" rtlCol="0">
              <a:spAutoFit/>
            </a:bodyPr>
            <a:lstStyle/>
            <a:p>
              <a:r>
                <a:rPr kumimoji="1" lang="ja-JP" altLang="en-US" sz="2000" dirty="0"/>
                <a:t>海洋</a:t>
              </a:r>
            </a:p>
          </p:txBody>
        </p:sp>
        <p:sp>
          <p:nvSpPr>
            <p:cNvPr id="23" name="テキスト ボックス 22">
              <a:extLst>
                <a:ext uri="{FF2B5EF4-FFF2-40B4-BE49-F238E27FC236}">
                  <a16:creationId xmlns:a16="http://schemas.microsoft.com/office/drawing/2014/main" id="{720FF8D3-F7F3-4144-A79B-E10314B389CF}"/>
                </a:ext>
              </a:extLst>
            </p:cNvPr>
            <p:cNvSpPr txBox="1"/>
            <p:nvPr/>
          </p:nvSpPr>
          <p:spPr>
            <a:xfrm>
              <a:off x="5708072" y="6196271"/>
              <a:ext cx="1149927" cy="369332"/>
            </a:xfrm>
            <a:prstGeom prst="rect">
              <a:avLst/>
            </a:prstGeom>
            <a:noFill/>
          </p:spPr>
          <p:txBody>
            <a:bodyPr wrap="square" rtlCol="0">
              <a:spAutoFit/>
            </a:bodyPr>
            <a:lstStyle/>
            <a:p>
              <a:r>
                <a:rPr kumimoji="1" lang="en-US" altLang="ja-JP" dirty="0"/>
                <a:t>12.5, 31%</a:t>
              </a:r>
              <a:endParaRPr kumimoji="1" lang="ja-JP" altLang="en-US" dirty="0"/>
            </a:p>
          </p:txBody>
        </p:sp>
        <p:sp>
          <p:nvSpPr>
            <p:cNvPr id="24" name="テキスト ボックス 23">
              <a:extLst>
                <a:ext uri="{FF2B5EF4-FFF2-40B4-BE49-F238E27FC236}">
                  <a16:creationId xmlns:a16="http://schemas.microsoft.com/office/drawing/2014/main" id="{E5FD1021-A721-4451-B728-BBE7B73A3A01}"/>
                </a:ext>
              </a:extLst>
            </p:cNvPr>
            <p:cNvSpPr txBox="1"/>
            <p:nvPr/>
          </p:nvSpPr>
          <p:spPr>
            <a:xfrm>
              <a:off x="3936419" y="6319180"/>
              <a:ext cx="1861707" cy="369332"/>
            </a:xfrm>
            <a:prstGeom prst="rect">
              <a:avLst/>
            </a:prstGeom>
            <a:noFill/>
          </p:spPr>
          <p:txBody>
            <a:bodyPr wrap="square" rtlCol="0">
              <a:spAutoFit/>
            </a:bodyPr>
            <a:lstStyle/>
            <a:p>
              <a:r>
                <a:rPr kumimoji="1" lang="ja-JP" altLang="en-US" dirty="0"/>
                <a:t>不均衡　</a:t>
              </a:r>
              <a:r>
                <a:rPr kumimoji="1" lang="en-US" altLang="ja-JP" dirty="0"/>
                <a:t>0.2, 0.4%</a:t>
              </a:r>
              <a:endParaRPr kumimoji="1" lang="ja-JP" altLang="en-US" dirty="0"/>
            </a:p>
          </p:txBody>
        </p:sp>
      </p:grpSp>
      <p:sp>
        <p:nvSpPr>
          <p:cNvPr id="25" name="テキスト ボックス 24">
            <a:extLst>
              <a:ext uri="{FF2B5EF4-FFF2-40B4-BE49-F238E27FC236}">
                <a16:creationId xmlns:a16="http://schemas.microsoft.com/office/drawing/2014/main" id="{61F25F70-5D61-4CF3-929C-94D9E7B1710F}"/>
              </a:ext>
            </a:extLst>
          </p:cNvPr>
          <p:cNvSpPr txBox="1"/>
          <p:nvPr/>
        </p:nvSpPr>
        <p:spPr>
          <a:xfrm>
            <a:off x="190500" y="345137"/>
            <a:ext cx="3415141" cy="369332"/>
          </a:xfrm>
          <a:prstGeom prst="rect">
            <a:avLst/>
          </a:prstGeom>
          <a:noFill/>
        </p:spPr>
        <p:txBody>
          <a:bodyPr wrap="square" rtlCol="0">
            <a:spAutoFit/>
          </a:bodyPr>
          <a:lstStyle/>
          <a:p>
            <a:r>
              <a:rPr kumimoji="1" lang="ja-JP" altLang="en-US" dirty="0"/>
              <a:t>ペタ</a:t>
            </a:r>
            <a:r>
              <a:rPr kumimoji="1" lang="en-US" altLang="ja-JP" dirty="0"/>
              <a:t>(10</a:t>
            </a:r>
            <a:r>
              <a:rPr kumimoji="1" lang="en-US" altLang="ja-JP" sz="2400" b="1" baseline="30000" dirty="0"/>
              <a:t>15</a:t>
            </a:r>
            <a:r>
              <a:rPr kumimoji="1" lang="en-US" altLang="ja-JP" dirty="0"/>
              <a:t>)</a:t>
            </a:r>
            <a:r>
              <a:rPr kumimoji="1" lang="ja-JP" altLang="en-US" dirty="0"/>
              <a:t>グラム ＝　</a:t>
            </a:r>
            <a:r>
              <a:rPr kumimoji="1" lang="en-US" altLang="ja-JP" dirty="0"/>
              <a:t>Gt </a:t>
            </a:r>
            <a:r>
              <a:rPr kumimoji="1" lang="ja-JP" altLang="en-US" dirty="0"/>
              <a:t>ギガトン</a:t>
            </a:r>
          </a:p>
        </p:txBody>
      </p:sp>
      <p:cxnSp>
        <p:nvCxnSpPr>
          <p:cNvPr id="27" name="直線矢印コネクタ 26">
            <a:extLst>
              <a:ext uri="{FF2B5EF4-FFF2-40B4-BE49-F238E27FC236}">
                <a16:creationId xmlns:a16="http://schemas.microsoft.com/office/drawing/2014/main" id="{4E5E8DB5-2B21-4F57-BA55-C05987429DC1}"/>
              </a:ext>
            </a:extLst>
          </p:cNvPr>
          <p:cNvCxnSpPr/>
          <p:nvPr/>
        </p:nvCxnSpPr>
        <p:spPr>
          <a:xfrm>
            <a:off x="270164" y="714469"/>
            <a:ext cx="0" cy="31619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309B7C9F-B15E-4708-9DF2-3EAE5809BE70}"/>
              </a:ext>
            </a:extLst>
          </p:cNvPr>
          <p:cNvSpPr txBox="1"/>
          <p:nvPr/>
        </p:nvSpPr>
        <p:spPr>
          <a:xfrm>
            <a:off x="6404752" y="1433944"/>
            <a:ext cx="2177386" cy="369332"/>
          </a:xfrm>
          <a:prstGeom prst="rect">
            <a:avLst/>
          </a:prstGeom>
          <a:noFill/>
        </p:spPr>
        <p:txBody>
          <a:bodyPr wrap="square" rtlCol="0">
            <a:spAutoFit/>
          </a:bodyPr>
          <a:lstStyle/>
          <a:p>
            <a:r>
              <a:rPr kumimoji="1" lang="ja-JP" altLang="en-US" dirty="0"/>
              <a:t>その他</a:t>
            </a:r>
            <a:r>
              <a:rPr kumimoji="1" lang="en-US" altLang="ja-JP" dirty="0"/>
              <a:t>(</a:t>
            </a:r>
            <a:r>
              <a:rPr kumimoji="1" lang="ja-JP" altLang="en-US" dirty="0"/>
              <a:t>セメントなど</a:t>
            </a:r>
            <a:r>
              <a:rPr kumimoji="1" lang="en-US" altLang="ja-JP" dirty="0"/>
              <a:t>)</a:t>
            </a:r>
            <a:endParaRPr kumimoji="1" lang="ja-JP" altLang="en-US" dirty="0"/>
          </a:p>
        </p:txBody>
      </p:sp>
      <p:sp>
        <p:nvSpPr>
          <p:cNvPr id="9" name="テキスト ボックス 8">
            <a:extLst>
              <a:ext uri="{FF2B5EF4-FFF2-40B4-BE49-F238E27FC236}">
                <a16:creationId xmlns:a16="http://schemas.microsoft.com/office/drawing/2014/main" id="{611801DF-E81A-47A6-B99C-95CD6F803804}"/>
              </a:ext>
            </a:extLst>
          </p:cNvPr>
          <p:cNvSpPr txBox="1"/>
          <p:nvPr/>
        </p:nvSpPr>
        <p:spPr>
          <a:xfrm>
            <a:off x="5984913" y="4387244"/>
            <a:ext cx="1340428" cy="369332"/>
          </a:xfrm>
          <a:prstGeom prst="rect">
            <a:avLst/>
          </a:prstGeom>
          <a:noFill/>
        </p:spPr>
        <p:txBody>
          <a:bodyPr wrap="square" rtlCol="0">
            <a:spAutoFit/>
          </a:bodyPr>
          <a:lstStyle/>
          <a:p>
            <a:r>
              <a:rPr kumimoji="1" lang="en-US" altLang="ja-JP" dirty="0"/>
              <a:t>Fig. 5.5</a:t>
            </a:r>
            <a:endParaRPr kumimoji="1" lang="ja-JP" altLang="en-US" dirty="0"/>
          </a:p>
        </p:txBody>
      </p:sp>
      <p:sp>
        <p:nvSpPr>
          <p:cNvPr id="28" name="テキスト ボックス 27">
            <a:extLst>
              <a:ext uri="{FF2B5EF4-FFF2-40B4-BE49-F238E27FC236}">
                <a16:creationId xmlns:a16="http://schemas.microsoft.com/office/drawing/2014/main" id="{4D146984-2BD1-4E06-AE55-3439644CA9B1}"/>
              </a:ext>
            </a:extLst>
          </p:cNvPr>
          <p:cNvSpPr txBox="1"/>
          <p:nvPr/>
        </p:nvSpPr>
        <p:spPr>
          <a:xfrm>
            <a:off x="5750803" y="3884574"/>
            <a:ext cx="664966" cy="369332"/>
          </a:xfrm>
          <a:prstGeom prst="rect">
            <a:avLst/>
          </a:prstGeom>
          <a:noFill/>
        </p:spPr>
        <p:txBody>
          <a:bodyPr wrap="square" rtlCol="0">
            <a:spAutoFit/>
          </a:bodyPr>
          <a:lstStyle/>
          <a:p>
            <a:r>
              <a:rPr kumimoji="1" lang="ja-JP" altLang="en-US" dirty="0"/>
              <a:t>石炭</a:t>
            </a:r>
          </a:p>
        </p:txBody>
      </p:sp>
      <p:sp>
        <p:nvSpPr>
          <p:cNvPr id="29" name="テキスト ボックス 28">
            <a:extLst>
              <a:ext uri="{FF2B5EF4-FFF2-40B4-BE49-F238E27FC236}">
                <a16:creationId xmlns:a16="http://schemas.microsoft.com/office/drawing/2014/main" id="{338F9705-DCB3-4B02-BF7D-BC560209499B}"/>
              </a:ext>
            </a:extLst>
          </p:cNvPr>
          <p:cNvSpPr txBox="1"/>
          <p:nvPr/>
        </p:nvSpPr>
        <p:spPr>
          <a:xfrm>
            <a:off x="5726931" y="2814101"/>
            <a:ext cx="664966" cy="369332"/>
          </a:xfrm>
          <a:prstGeom prst="rect">
            <a:avLst/>
          </a:prstGeom>
          <a:noFill/>
        </p:spPr>
        <p:txBody>
          <a:bodyPr wrap="square" rtlCol="0">
            <a:spAutoFit/>
          </a:bodyPr>
          <a:lstStyle/>
          <a:p>
            <a:r>
              <a:rPr kumimoji="1" lang="ja-JP" altLang="en-US" dirty="0"/>
              <a:t>石油</a:t>
            </a:r>
          </a:p>
        </p:txBody>
      </p:sp>
      <p:sp>
        <p:nvSpPr>
          <p:cNvPr id="30" name="テキスト ボックス 29">
            <a:extLst>
              <a:ext uri="{FF2B5EF4-FFF2-40B4-BE49-F238E27FC236}">
                <a16:creationId xmlns:a16="http://schemas.microsoft.com/office/drawing/2014/main" id="{E9B425CC-4F44-41C5-B392-806ABFBA132F}"/>
              </a:ext>
            </a:extLst>
          </p:cNvPr>
          <p:cNvSpPr txBox="1"/>
          <p:nvPr/>
        </p:nvSpPr>
        <p:spPr>
          <a:xfrm>
            <a:off x="5736110" y="2052101"/>
            <a:ext cx="664966" cy="369332"/>
          </a:xfrm>
          <a:prstGeom prst="rect">
            <a:avLst/>
          </a:prstGeom>
          <a:noFill/>
        </p:spPr>
        <p:txBody>
          <a:bodyPr wrap="square" rtlCol="0">
            <a:spAutoFit/>
          </a:bodyPr>
          <a:lstStyle/>
          <a:p>
            <a:r>
              <a:rPr kumimoji="1" lang="ja-JP" altLang="en-US" dirty="0"/>
              <a:t>ガス</a:t>
            </a:r>
          </a:p>
        </p:txBody>
      </p:sp>
      <p:sp>
        <p:nvSpPr>
          <p:cNvPr id="31" name="テキスト ボックス 30">
            <a:extLst>
              <a:ext uri="{FF2B5EF4-FFF2-40B4-BE49-F238E27FC236}">
                <a16:creationId xmlns:a16="http://schemas.microsoft.com/office/drawing/2014/main" id="{1E899304-42BE-44B3-A24B-B80612C8551F}"/>
              </a:ext>
            </a:extLst>
          </p:cNvPr>
          <p:cNvSpPr txBox="1"/>
          <p:nvPr/>
        </p:nvSpPr>
        <p:spPr>
          <a:xfrm>
            <a:off x="5767322" y="994522"/>
            <a:ext cx="2814813" cy="369332"/>
          </a:xfrm>
          <a:prstGeom prst="rect">
            <a:avLst/>
          </a:prstGeom>
          <a:noFill/>
        </p:spPr>
        <p:txBody>
          <a:bodyPr wrap="square" rtlCol="0">
            <a:spAutoFit/>
          </a:bodyPr>
          <a:lstStyle/>
          <a:p>
            <a:r>
              <a:rPr kumimoji="1" lang="ja-JP" altLang="en-US" dirty="0"/>
              <a:t>土地利用</a:t>
            </a:r>
            <a:r>
              <a:rPr kumimoji="1" lang="en-US" altLang="ja-JP" dirty="0"/>
              <a:t>(</a:t>
            </a:r>
            <a:r>
              <a:rPr kumimoji="1" lang="ja-JP" altLang="en-US" dirty="0"/>
              <a:t>熱帯林伐採など</a:t>
            </a:r>
            <a:r>
              <a:rPr kumimoji="1" lang="en-US" altLang="ja-JP" dirty="0"/>
              <a:t>)</a:t>
            </a:r>
            <a:endParaRPr kumimoji="1" lang="ja-JP" altLang="en-US" dirty="0"/>
          </a:p>
        </p:txBody>
      </p:sp>
      <p:sp>
        <p:nvSpPr>
          <p:cNvPr id="32" name="テキスト ボックス 31">
            <a:extLst>
              <a:ext uri="{FF2B5EF4-FFF2-40B4-BE49-F238E27FC236}">
                <a16:creationId xmlns:a16="http://schemas.microsoft.com/office/drawing/2014/main" id="{0FEAA154-CCBB-4A2F-89D6-4E973DA7B028}"/>
              </a:ext>
            </a:extLst>
          </p:cNvPr>
          <p:cNvSpPr txBox="1"/>
          <p:nvPr/>
        </p:nvSpPr>
        <p:spPr>
          <a:xfrm>
            <a:off x="3807384" y="233722"/>
            <a:ext cx="4810550" cy="707886"/>
          </a:xfrm>
          <a:prstGeom prst="rect">
            <a:avLst/>
          </a:prstGeom>
          <a:noFill/>
        </p:spPr>
        <p:txBody>
          <a:bodyPr wrap="square" rtlCol="0">
            <a:spAutoFit/>
          </a:bodyPr>
          <a:lstStyle/>
          <a:p>
            <a:r>
              <a:rPr kumimoji="1" lang="ja-JP" altLang="en-US" sz="2000" dirty="0"/>
              <a:t>炭素による表現と</a:t>
            </a:r>
            <a:r>
              <a:rPr kumimoji="1" lang="en-US" altLang="ja-JP" sz="2000" dirty="0"/>
              <a:t>CO2</a:t>
            </a:r>
            <a:r>
              <a:rPr kumimoji="1" lang="ja-JP" altLang="en-US" sz="2000" dirty="0"/>
              <a:t>による表現がある。</a:t>
            </a:r>
          </a:p>
          <a:p>
            <a:r>
              <a:rPr kumimoji="1" lang="ja-JP" altLang="en-US" sz="2000" dirty="0"/>
              <a:t>後者が</a:t>
            </a:r>
            <a:r>
              <a:rPr kumimoji="1" lang="en-US" altLang="ja-JP" sz="2000" dirty="0"/>
              <a:t>44/12</a:t>
            </a:r>
            <a:r>
              <a:rPr kumimoji="1" lang="ja-JP" altLang="en-US" sz="2000" dirty="0"/>
              <a:t>倍大きい。　</a:t>
            </a:r>
          </a:p>
        </p:txBody>
      </p:sp>
      <p:sp>
        <p:nvSpPr>
          <p:cNvPr id="33" name="テキスト ボックス 32">
            <a:extLst>
              <a:ext uri="{FF2B5EF4-FFF2-40B4-BE49-F238E27FC236}">
                <a16:creationId xmlns:a16="http://schemas.microsoft.com/office/drawing/2014/main" id="{BCF10965-E4E1-4133-B7CC-E4DD8979016B}"/>
              </a:ext>
            </a:extLst>
          </p:cNvPr>
          <p:cNvSpPr txBox="1"/>
          <p:nvPr/>
        </p:nvSpPr>
        <p:spPr>
          <a:xfrm>
            <a:off x="7328510" y="5133936"/>
            <a:ext cx="1780029" cy="369332"/>
          </a:xfrm>
          <a:prstGeom prst="rect">
            <a:avLst/>
          </a:prstGeom>
          <a:noFill/>
        </p:spPr>
        <p:txBody>
          <a:bodyPr wrap="square" rtlCol="0">
            <a:spAutoFit/>
          </a:bodyPr>
          <a:lstStyle/>
          <a:p>
            <a:r>
              <a:rPr kumimoji="1" lang="ja-JP" altLang="en-US" dirty="0"/>
              <a:t>河宮</a:t>
            </a:r>
            <a:r>
              <a:rPr kumimoji="1" lang="en-US" altLang="ja-JP" dirty="0"/>
              <a:t>(2021)</a:t>
            </a:r>
            <a:r>
              <a:rPr kumimoji="1" lang="ja-JP" altLang="en-US" dirty="0"/>
              <a:t>より</a:t>
            </a:r>
          </a:p>
        </p:txBody>
      </p:sp>
    </p:spTree>
    <p:extLst>
      <p:ext uri="{BB962C8B-B14F-4D97-AF65-F5344CB8AC3E}">
        <p14:creationId xmlns:p14="http://schemas.microsoft.com/office/powerpoint/2010/main" val="652978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グループ化 48">
            <a:extLst>
              <a:ext uri="{FF2B5EF4-FFF2-40B4-BE49-F238E27FC236}">
                <a16:creationId xmlns:a16="http://schemas.microsoft.com/office/drawing/2014/main" id="{73CDF06C-1C22-4EE3-90AB-FE68995CBFBC}"/>
              </a:ext>
            </a:extLst>
          </p:cNvPr>
          <p:cNvGrpSpPr/>
          <p:nvPr/>
        </p:nvGrpSpPr>
        <p:grpSpPr>
          <a:xfrm>
            <a:off x="92495" y="1194957"/>
            <a:ext cx="3542857" cy="2901142"/>
            <a:chOff x="92495" y="1132611"/>
            <a:chExt cx="3542857" cy="2901142"/>
          </a:xfrm>
        </p:grpSpPr>
        <p:pic>
          <p:nvPicPr>
            <p:cNvPr id="6" name="図 5">
              <a:extLst>
                <a:ext uri="{FF2B5EF4-FFF2-40B4-BE49-F238E27FC236}">
                  <a16:creationId xmlns:a16="http://schemas.microsoft.com/office/drawing/2014/main" id="{300E34B5-ACFB-4B36-934A-B169EF1D40A9}"/>
                </a:ext>
              </a:extLst>
            </p:cNvPr>
            <p:cNvPicPr>
              <a:picLocks noChangeAspect="1"/>
            </p:cNvPicPr>
            <p:nvPr/>
          </p:nvPicPr>
          <p:blipFill>
            <a:blip r:embed="rId3"/>
            <a:stretch>
              <a:fillRect/>
            </a:stretch>
          </p:blipFill>
          <p:spPr>
            <a:xfrm>
              <a:off x="92495" y="1542324"/>
              <a:ext cx="3542857" cy="2491429"/>
            </a:xfrm>
            <a:prstGeom prst="rect">
              <a:avLst/>
            </a:prstGeom>
          </p:spPr>
        </p:pic>
        <p:sp>
          <p:nvSpPr>
            <p:cNvPr id="21" name="テキスト ボックス 20">
              <a:extLst>
                <a:ext uri="{FF2B5EF4-FFF2-40B4-BE49-F238E27FC236}">
                  <a16:creationId xmlns:a16="http://schemas.microsoft.com/office/drawing/2014/main" id="{AF0FB94E-7278-4AE9-99D0-D636213DF5CD}"/>
                </a:ext>
              </a:extLst>
            </p:cNvPr>
            <p:cNvSpPr txBox="1"/>
            <p:nvPr/>
          </p:nvSpPr>
          <p:spPr>
            <a:xfrm>
              <a:off x="294896" y="1132611"/>
              <a:ext cx="1569027" cy="461665"/>
            </a:xfrm>
            <a:prstGeom prst="rect">
              <a:avLst/>
            </a:prstGeom>
            <a:noFill/>
          </p:spPr>
          <p:txBody>
            <a:bodyPr wrap="square" rtlCol="0">
              <a:spAutoFit/>
            </a:bodyPr>
            <a:lstStyle/>
            <a:p>
              <a:r>
                <a:rPr kumimoji="1" lang="ja-JP" altLang="en-US" sz="2400" dirty="0"/>
                <a:t>排出量</a:t>
              </a:r>
            </a:p>
          </p:txBody>
        </p:sp>
        <p:sp>
          <p:nvSpPr>
            <p:cNvPr id="42" name="テキスト ボックス 41">
              <a:extLst>
                <a:ext uri="{FF2B5EF4-FFF2-40B4-BE49-F238E27FC236}">
                  <a16:creationId xmlns:a16="http://schemas.microsoft.com/office/drawing/2014/main" id="{0B643AD4-6F24-4A9B-95F4-6A90F4138A6C}"/>
                </a:ext>
              </a:extLst>
            </p:cNvPr>
            <p:cNvSpPr txBox="1"/>
            <p:nvPr/>
          </p:nvSpPr>
          <p:spPr>
            <a:xfrm>
              <a:off x="1901536" y="1147602"/>
              <a:ext cx="1361209" cy="369332"/>
            </a:xfrm>
            <a:prstGeom prst="rect">
              <a:avLst/>
            </a:prstGeom>
            <a:noFill/>
          </p:spPr>
          <p:txBody>
            <a:bodyPr wrap="square" rtlCol="0">
              <a:spAutoFit/>
            </a:bodyPr>
            <a:lstStyle/>
            <a:p>
              <a:r>
                <a:rPr kumimoji="1" lang="en-US" altLang="ja-JP" dirty="0"/>
                <a:t>Fig. TS.4</a:t>
              </a:r>
              <a:endParaRPr kumimoji="1" lang="ja-JP" altLang="en-US" dirty="0"/>
            </a:p>
          </p:txBody>
        </p:sp>
      </p:grpSp>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42</a:t>
            </a:fld>
            <a:endParaRPr lang="ja-JP" altLang="en-US">
              <a:solidFill>
                <a:prstClr val="black">
                  <a:tint val="75000"/>
                </a:prstClr>
              </a:solidFill>
            </a:endParaRPr>
          </a:p>
        </p:txBody>
      </p:sp>
      <p:sp>
        <p:nvSpPr>
          <p:cNvPr id="5" name="テキスト ボックス 4">
            <a:extLst>
              <a:ext uri="{FF2B5EF4-FFF2-40B4-BE49-F238E27FC236}">
                <a16:creationId xmlns:a16="http://schemas.microsoft.com/office/drawing/2014/main" id="{30097C89-E5EC-4595-B89E-460878E39793}"/>
              </a:ext>
            </a:extLst>
          </p:cNvPr>
          <p:cNvSpPr txBox="1"/>
          <p:nvPr/>
        </p:nvSpPr>
        <p:spPr>
          <a:xfrm>
            <a:off x="384467" y="187812"/>
            <a:ext cx="7606142" cy="1077218"/>
          </a:xfrm>
          <a:prstGeom prst="rect">
            <a:avLst/>
          </a:prstGeom>
          <a:noFill/>
        </p:spPr>
        <p:txBody>
          <a:bodyPr wrap="square">
            <a:spAutoFit/>
          </a:bodyPr>
          <a:lstStyle/>
          <a:p>
            <a:r>
              <a:rPr lang="ja-JP" altLang="en-US" sz="3200" b="1" kern="0" dirty="0">
                <a:solidFill>
                  <a:srgbClr val="FF0000"/>
                </a:solidFill>
                <a:effectLst/>
                <a:latin typeface="游明朝" panose="02020400000000000000" pitchFamily="18" charset="-128"/>
                <a:ea typeface="YuGothic-Bold"/>
                <a:cs typeface="YuGothic-Bold"/>
              </a:rPr>
              <a:t>二酸化炭素の</a:t>
            </a:r>
            <a:r>
              <a:rPr lang="ja-JP" altLang="ja-JP" sz="3200" b="1" kern="0" dirty="0">
                <a:solidFill>
                  <a:srgbClr val="FF0000"/>
                </a:solidFill>
                <a:effectLst/>
                <a:latin typeface="游明朝" panose="02020400000000000000" pitchFamily="18" charset="-128"/>
                <a:ea typeface="YuGothic-Bold"/>
                <a:cs typeface="YuGothic-Bold"/>
              </a:rPr>
              <a:t>累積排出量</a:t>
            </a:r>
            <a:r>
              <a:rPr lang="ja-JP" altLang="en-US" sz="3200" b="1" kern="0" dirty="0">
                <a:effectLst/>
                <a:latin typeface="游明朝" panose="02020400000000000000" pitchFamily="18" charset="-128"/>
                <a:ea typeface="YuGothic-Bold"/>
                <a:cs typeface="YuGothic-Bold"/>
              </a:rPr>
              <a:t>と気温上昇量はほぼ比例関係にある！</a:t>
            </a:r>
            <a:endParaRPr lang="ja-JP" altLang="en-US" sz="3200" dirty="0"/>
          </a:p>
        </p:txBody>
      </p:sp>
      <p:sp>
        <p:nvSpPr>
          <p:cNvPr id="33" name="フリーフォーム: 図形 32">
            <a:extLst>
              <a:ext uri="{FF2B5EF4-FFF2-40B4-BE49-F238E27FC236}">
                <a16:creationId xmlns:a16="http://schemas.microsoft.com/office/drawing/2014/main" id="{03918C95-1C90-434A-8CA4-53004F054B4D}"/>
              </a:ext>
            </a:extLst>
          </p:cNvPr>
          <p:cNvSpPr/>
          <p:nvPr/>
        </p:nvSpPr>
        <p:spPr>
          <a:xfrm>
            <a:off x="685800" y="3148813"/>
            <a:ext cx="914400" cy="384464"/>
          </a:xfrm>
          <a:custGeom>
            <a:avLst/>
            <a:gdLst>
              <a:gd name="connsiteX0" fmla="*/ 0 w 914400"/>
              <a:gd name="connsiteY0" fmla="*/ 363682 h 384464"/>
              <a:gd name="connsiteX1" fmla="*/ 904009 w 914400"/>
              <a:gd name="connsiteY1" fmla="*/ 384464 h 384464"/>
              <a:gd name="connsiteX2" fmla="*/ 914400 w 914400"/>
              <a:gd name="connsiteY2" fmla="*/ 20782 h 384464"/>
              <a:gd name="connsiteX3" fmla="*/ 831273 w 914400"/>
              <a:gd name="connsiteY3" fmla="*/ 0 h 384464"/>
              <a:gd name="connsiteX4" fmla="*/ 768927 w 914400"/>
              <a:gd name="connsiteY4" fmla="*/ 41564 h 384464"/>
              <a:gd name="connsiteX5" fmla="*/ 665018 w 914400"/>
              <a:gd name="connsiteY5" fmla="*/ 41564 h 384464"/>
              <a:gd name="connsiteX6" fmla="*/ 561109 w 914400"/>
              <a:gd name="connsiteY6" fmla="*/ 93518 h 384464"/>
              <a:gd name="connsiteX7" fmla="*/ 529936 w 914400"/>
              <a:gd name="connsiteY7" fmla="*/ 72736 h 384464"/>
              <a:gd name="connsiteX8" fmla="*/ 10391 w 914400"/>
              <a:gd name="connsiteY8" fmla="*/ 259773 h 384464"/>
              <a:gd name="connsiteX9" fmla="*/ 0 w 914400"/>
              <a:gd name="connsiteY9" fmla="*/ 363682 h 38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 h="384464">
                <a:moveTo>
                  <a:pt x="0" y="363682"/>
                </a:moveTo>
                <a:lnTo>
                  <a:pt x="904009" y="384464"/>
                </a:lnTo>
                <a:lnTo>
                  <a:pt x="914400" y="20782"/>
                </a:lnTo>
                <a:lnTo>
                  <a:pt x="831273" y="0"/>
                </a:lnTo>
                <a:lnTo>
                  <a:pt x="768927" y="41564"/>
                </a:lnTo>
                <a:lnTo>
                  <a:pt x="665018" y="41564"/>
                </a:lnTo>
                <a:lnTo>
                  <a:pt x="561109" y="93518"/>
                </a:lnTo>
                <a:lnTo>
                  <a:pt x="529936" y="72736"/>
                </a:lnTo>
                <a:lnTo>
                  <a:pt x="10391" y="259773"/>
                </a:lnTo>
                <a:lnTo>
                  <a:pt x="0" y="36368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図形 33">
            <a:extLst>
              <a:ext uri="{FF2B5EF4-FFF2-40B4-BE49-F238E27FC236}">
                <a16:creationId xmlns:a16="http://schemas.microsoft.com/office/drawing/2014/main" id="{969DB3F1-4D8D-47A5-A66A-4072AF47A2A0}"/>
              </a:ext>
            </a:extLst>
          </p:cNvPr>
          <p:cNvSpPr/>
          <p:nvPr/>
        </p:nvSpPr>
        <p:spPr>
          <a:xfrm>
            <a:off x="1600200" y="3013364"/>
            <a:ext cx="301336" cy="509155"/>
          </a:xfrm>
          <a:custGeom>
            <a:avLst/>
            <a:gdLst>
              <a:gd name="connsiteX0" fmla="*/ 290945 w 301336"/>
              <a:gd name="connsiteY0" fmla="*/ 0 h 509155"/>
              <a:gd name="connsiteX1" fmla="*/ 301336 w 301336"/>
              <a:gd name="connsiteY1" fmla="*/ 498764 h 509155"/>
              <a:gd name="connsiteX2" fmla="*/ 0 w 301336"/>
              <a:gd name="connsiteY2" fmla="*/ 509155 h 509155"/>
              <a:gd name="connsiteX3" fmla="*/ 0 w 301336"/>
              <a:gd name="connsiteY3" fmla="*/ 124691 h 509155"/>
              <a:gd name="connsiteX4" fmla="*/ 103909 w 301336"/>
              <a:gd name="connsiteY4" fmla="*/ 62345 h 509155"/>
              <a:gd name="connsiteX5" fmla="*/ 166255 w 301336"/>
              <a:gd name="connsiteY5" fmla="*/ 62345 h 509155"/>
              <a:gd name="connsiteX6" fmla="*/ 290945 w 301336"/>
              <a:gd name="connsiteY6" fmla="*/ 0 h 5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336" h="509155">
                <a:moveTo>
                  <a:pt x="290945" y="0"/>
                </a:moveTo>
                <a:lnTo>
                  <a:pt x="301336" y="498764"/>
                </a:lnTo>
                <a:lnTo>
                  <a:pt x="0" y="509155"/>
                </a:lnTo>
                <a:lnTo>
                  <a:pt x="0" y="124691"/>
                </a:lnTo>
                <a:lnTo>
                  <a:pt x="103909" y="62345"/>
                </a:lnTo>
                <a:lnTo>
                  <a:pt x="166255" y="62345"/>
                </a:lnTo>
                <a:lnTo>
                  <a:pt x="290945"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図形 34">
            <a:extLst>
              <a:ext uri="{FF2B5EF4-FFF2-40B4-BE49-F238E27FC236}">
                <a16:creationId xmlns:a16="http://schemas.microsoft.com/office/drawing/2014/main" id="{7D75564C-8917-48FB-9183-174D08F78DAE}"/>
              </a:ext>
            </a:extLst>
          </p:cNvPr>
          <p:cNvSpPr/>
          <p:nvPr/>
        </p:nvSpPr>
        <p:spPr>
          <a:xfrm>
            <a:off x="4693025" y="4320884"/>
            <a:ext cx="914400" cy="384464"/>
          </a:xfrm>
          <a:custGeom>
            <a:avLst/>
            <a:gdLst>
              <a:gd name="connsiteX0" fmla="*/ 0 w 914400"/>
              <a:gd name="connsiteY0" fmla="*/ 363682 h 384464"/>
              <a:gd name="connsiteX1" fmla="*/ 904009 w 914400"/>
              <a:gd name="connsiteY1" fmla="*/ 384464 h 384464"/>
              <a:gd name="connsiteX2" fmla="*/ 914400 w 914400"/>
              <a:gd name="connsiteY2" fmla="*/ 20782 h 384464"/>
              <a:gd name="connsiteX3" fmla="*/ 831273 w 914400"/>
              <a:gd name="connsiteY3" fmla="*/ 0 h 384464"/>
              <a:gd name="connsiteX4" fmla="*/ 768927 w 914400"/>
              <a:gd name="connsiteY4" fmla="*/ 41564 h 384464"/>
              <a:gd name="connsiteX5" fmla="*/ 665018 w 914400"/>
              <a:gd name="connsiteY5" fmla="*/ 41564 h 384464"/>
              <a:gd name="connsiteX6" fmla="*/ 561109 w 914400"/>
              <a:gd name="connsiteY6" fmla="*/ 93518 h 384464"/>
              <a:gd name="connsiteX7" fmla="*/ 529936 w 914400"/>
              <a:gd name="connsiteY7" fmla="*/ 72736 h 384464"/>
              <a:gd name="connsiteX8" fmla="*/ 10391 w 914400"/>
              <a:gd name="connsiteY8" fmla="*/ 259773 h 384464"/>
              <a:gd name="connsiteX9" fmla="*/ 0 w 914400"/>
              <a:gd name="connsiteY9" fmla="*/ 363682 h 38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 h="384464">
                <a:moveTo>
                  <a:pt x="0" y="363682"/>
                </a:moveTo>
                <a:lnTo>
                  <a:pt x="904009" y="384464"/>
                </a:lnTo>
                <a:lnTo>
                  <a:pt x="914400" y="20782"/>
                </a:lnTo>
                <a:lnTo>
                  <a:pt x="831273" y="0"/>
                </a:lnTo>
                <a:lnTo>
                  <a:pt x="768927" y="41564"/>
                </a:lnTo>
                <a:lnTo>
                  <a:pt x="665018" y="41564"/>
                </a:lnTo>
                <a:lnTo>
                  <a:pt x="561109" y="93518"/>
                </a:lnTo>
                <a:lnTo>
                  <a:pt x="529936" y="72736"/>
                </a:lnTo>
                <a:lnTo>
                  <a:pt x="10391" y="259773"/>
                </a:lnTo>
                <a:lnTo>
                  <a:pt x="0" y="36368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図形 36">
            <a:extLst>
              <a:ext uri="{FF2B5EF4-FFF2-40B4-BE49-F238E27FC236}">
                <a16:creationId xmlns:a16="http://schemas.microsoft.com/office/drawing/2014/main" id="{5D251109-6EB4-4751-946C-E084EDA069EB}"/>
              </a:ext>
            </a:extLst>
          </p:cNvPr>
          <p:cNvSpPr/>
          <p:nvPr/>
        </p:nvSpPr>
        <p:spPr>
          <a:xfrm>
            <a:off x="1901536" y="3002973"/>
            <a:ext cx="581891" cy="519546"/>
          </a:xfrm>
          <a:custGeom>
            <a:avLst/>
            <a:gdLst>
              <a:gd name="connsiteX0" fmla="*/ 0 w 581891"/>
              <a:gd name="connsiteY0" fmla="*/ 509155 h 519546"/>
              <a:gd name="connsiteX1" fmla="*/ 20782 w 581891"/>
              <a:gd name="connsiteY1" fmla="*/ 0 h 519546"/>
              <a:gd name="connsiteX2" fmla="*/ 374073 w 581891"/>
              <a:gd name="connsiteY2" fmla="*/ 394855 h 519546"/>
              <a:gd name="connsiteX3" fmla="*/ 581891 w 581891"/>
              <a:gd name="connsiteY3" fmla="*/ 519546 h 519546"/>
              <a:gd name="connsiteX4" fmla="*/ 0 w 581891"/>
              <a:gd name="connsiteY4" fmla="*/ 509155 h 5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891" h="519546">
                <a:moveTo>
                  <a:pt x="0" y="509155"/>
                </a:moveTo>
                <a:lnTo>
                  <a:pt x="20782" y="0"/>
                </a:lnTo>
                <a:lnTo>
                  <a:pt x="374073" y="394855"/>
                </a:lnTo>
                <a:lnTo>
                  <a:pt x="581891" y="519546"/>
                </a:lnTo>
                <a:lnTo>
                  <a:pt x="0" y="509155"/>
                </a:lnTo>
                <a:close/>
              </a:path>
            </a:pathLst>
          </a:custGeom>
          <a:solidFill>
            <a:srgbClr val="00B05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図形 39">
            <a:extLst>
              <a:ext uri="{FF2B5EF4-FFF2-40B4-BE49-F238E27FC236}">
                <a16:creationId xmlns:a16="http://schemas.microsoft.com/office/drawing/2014/main" id="{E60D26AD-B814-4DD2-A627-0D4AF2446BD4}"/>
              </a:ext>
            </a:extLst>
          </p:cNvPr>
          <p:cNvSpPr/>
          <p:nvPr/>
        </p:nvSpPr>
        <p:spPr>
          <a:xfrm>
            <a:off x="1901517" y="2427286"/>
            <a:ext cx="581930" cy="1095984"/>
          </a:xfrm>
          <a:custGeom>
            <a:avLst/>
            <a:gdLst>
              <a:gd name="connsiteX0" fmla="*/ 550718 w 581930"/>
              <a:gd name="connsiteY0" fmla="*/ 1095984 h 1095984"/>
              <a:gd name="connsiteX1" fmla="*/ 550718 w 581930"/>
              <a:gd name="connsiteY1" fmla="*/ 1095984 h 1095984"/>
              <a:gd name="connsiteX2" fmla="*/ 561109 w 581930"/>
              <a:gd name="connsiteY2" fmla="*/ 669956 h 1095984"/>
              <a:gd name="connsiteX3" fmla="*/ 571500 w 581930"/>
              <a:gd name="connsiteY3" fmla="*/ 160802 h 1095984"/>
              <a:gd name="connsiteX4" fmla="*/ 581891 w 581930"/>
              <a:gd name="connsiteY4" fmla="*/ 4938 h 1095984"/>
              <a:gd name="connsiteX5" fmla="*/ 581891 w 581930"/>
              <a:gd name="connsiteY5" fmla="*/ 4938 h 1095984"/>
              <a:gd name="connsiteX6" fmla="*/ 176646 w 581930"/>
              <a:gd name="connsiteY6" fmla="*/ 462138 h 1095984"/>
              <a:gd name="connsiteX7" fmla="*/ 10391 w 581930"/>
              <a:gd name="connsiteY7" fmla="*/ 555656 h 1095984"/>
              <a:gd name="connsiteX8" fmla="*/ 0 w 581930"/>
              <a:gd name="connsiteY8" fmla="*/ 1095984 h 1095984"/>
              <a:gd name="connsiteX9" fmla="*/ 550718 w 581930"/>
              <a:gd name="connsiteY9" fmla="*/ 1095984 h 109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1930" h="1095984">
                <a:moveTo>
                  <a:pt x="550718" y="1095984"/>
                </a:moveTo>
                <a:lnTo>
                  <a:pt x="550718" y="1095984"/>
                </a:lnTo>
                <a:cubicBezTo>
                  <a:pt x="554182" y="953975"/>
                  <a:pt x="557953" y="811973"/>
                  <a:pt x="561109" y="669956"/>
                </a:cubicBezTo>
                <a:cubicBezTo>
                  <a:pt x="564880" y="500245"/>
                  <a:pt x="565845" y="330461"/>
                  <a:pt x="571500" y="160802"/>
                </a:cubicBezTo>
                <a:cubicBezTo>
                  <a:pt x="583145" y="-188555"/>
                  <a:pt x="581891" y="164887"/>
                  <a:pt x="581891" y="4938"/>
                </a:cubicBezTo>
                <a:lnTo>
                  <a:pt x="581891" y="4938"/>
                </a:lnTo>
                <a:lnTo>
                  <a:pt x="176646" y="462138"/>
                </a:lnTo>
                <a:lnTo>
                  <a:pt x="10391" y="555656"/>
                </a:lnTo>
                <a:lnTo>
                  <a:pt x="0" y="1095984"/>
                </a:lnTo>
                <a:lnTo>
                  <a:pt x="550718" y="1095984"/>
                </a:lnTo>
                <a:close/>
              </a:path>
            </a:pathLst>
          </a:cu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96F9DDBB-7462-41CB-8D07-459DF652E874}"/>
              </a:ext>
            </a:extLst>
          </p:cNvPr>
          <p:cNvPicPr>
            <a:picLocks/>
          </p:cNvPicPr>
          <p:nvPr/>
        </p:nvPicPr>
        <p:blipFill rotWithShape="1">
          <a:blip r:embed="rId4"/>
          <a:srcRect l="1" t="11345" r="-1061"/>
          <a:stretch/>
        </p:blipFill>
        <p:spPr>
          <a:xfrm>
            <a:off x="384467" y="4121722"/>
            <a:ext cx="3420000" cy="2520000"/>
          </a:xfrm>
          <a:prstGeom prst="rect">
            <a:avLst/>
          </a:prstGeom>
        </p:spPr>
      </p:pic>
      <p:sp>
        <p:nvSpPr>
          <p:cNvPr id="44" name="楕円 43">
            <a:extLst>
              <a:ext uri="{FF2B5EF4-FFF2-40B4-BE49-F238E27FC236}">
                <a16:creationId xmlns:a16="http://schemas.microsoft.com/office/drawing/2014/main" id="{9D1068A8-EE67-4F34-A128-48997A782241}"/>
              </a:ext>
            </a:extLst>
          </p:cNvPr>
          <p:cNvSpPr>
            <a:spLocks noChangeAspect="1"/>
          </p:cNvSpPr>
          <p:nvPr/>
        </p:nvSpPr>
        <p:spPr>
          <a:xfrm>
            <a:off x="1423057" y="5636817"/>
            <a:ext cx="177143" cy="177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a:extLst>
              <a:ext uri="{FF2B5EF4-FFF2-40B4-BE49-F238E27FC236}">
                <a16:creationId xmlns:a16="http://schemas.microsoft.com/office/drawing/2014/main" id="{E0667717-62A6-4BEE-BE9B-9139E893D487}"/>
              </a:ext>
            </a:extLst>
          </p:cNvPr>
          <p:cNvSpPr>
            <a:spLocks noChangeAspect="1"/>
          </p:cNvSpPr>
          <p:nvPr/>
        </p:nvSpPr>
        <p:spPr>
          <a:xfrm>
            <a:off x="1762992" y="5472552"/>
            <a:ext cx="177143" cy="177143"/>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楕円 45">
            <a:extLst>
              <a:ext uri="{FF2B5EF4-FFF2-40B4-BE49-F238E27FC236}">
                <a16:creationId xmlns:a16="http://schemas.microsoft.com/office/drawing/2014/main" id="{1871FDC7-D752-476F-AD59-0D064A239C7C}"/>
              </a:ext>
            </a:extLst>
          </p:cNvPr>
          <p:cNvSpPr>
            <a:spLocks noChangeAspect="1"/>
          </p:cNvSpPr>
          <p:nvPr/>
        </p:nvSpPr>
        <p:spPr>
          <a:xfrm>
            <a:off x="2371966" y="5105402"/>
            <a:ext cx="177143" cy="17714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63C5C2A9-A102-4F0B-88EC-44F9D789DD27}"/>
              </a:ext>
            </a:extLst>
          </p:cNvPr>
          <p:cNvSpPr>
            <a:spLocks noChangeAspect="1"/>
          </p:cNvSpPr>
          <p:nvPr/>
        </p:nvSpPr>
        <p:spPr>
          <a:xfrm>
            <a:off x="2369128" y="5382494"/>
            <a:ext cx="177143" cy="177143"/>
          </a:xfrm>
          <a:prstGeom prst="ellipse">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D5C5B025-2840-4041-B005-BCF28A964B4C}"/>
              </a:ext>
            </a:extLst>
          </p:cNvPr>
          <p:cNvSpPr/>
          <p:nvPr/>
        </p:nvSpPr>
        <p:spPr>
          <a:xfrm>
            <a:off x="4693025" y="1305453"/>
            <a:ext cx="3542857" cy="242739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FA69C047-C7BF-42A0-BD1C-E8FBEBC09835}"/>
              </a:ext>
            </a:extLst>
          </p:cNvPr>
          <p:cNvSpPr txBox="1"/>
          <p:nvPr/>
        </p:nvSpPr>
        <p:spPr>
          <a:xfrm>
            <a:off x="685800" y="4240474"/>
            <a:ext cx="2390330" cy="646331"/>
          </a:xfrm>
          <a:prstGeom prst="rect">
            <a:avLst/>
          </a:prstGeom>
          <a:noFill/>
        </p:spPr>
        <p:txBody>
          <a:bodyPr wrap="square" rtlCol="0">
            <a:spAutoFit/>
          </a:bodyPr>
          <a:lstStyle/>
          <a:p>
            <a:r>
              <a:rPr kumimoji="1" lang="en-US" altLang="ja-JP" b="1" dirty="0"/>
              <a:t>1850-1900</a:t>
            </a:r>
            <a:r>
              <a:rPr kumimoji="1" lang="ja-JP" altLang="en-US" b="1" dirty="0"/>
              <a:t>年平均からの気温上昇</a:t>
            </a:r>
          </a:p>
        </p:txBody>
      </p:sp>
      <p:sp>
        <p:nvSpPr>
          <p:cNvPr id="51" name="テキスト ボックス 50">
            <a:extLst>
              <a:ext uri="{FF2B5EF4-FFF2-40B4-BE49-F238E27FC236}">
                <a16:creationId xmlns:a16="http://schemas.microsoft.com/office/drawing/2014/main" id="{F3253706-82F1-468C-88D4-2B5810ED6699}"/>
              </a:ext>
            </a:extLst>
          </p:cNvPr>
          <p:cNvSpPr txBox="1"/>
          <p:nvPr/>
        </p:nvSpPr>
        <p:spPr>
          <a:xfrm>
            <a:off x="5110376" y="3758129"/>
            <a:ext cx="3235294" cy="461665"/>
          </a:xfrm>
          <a:prstGeom prst="rect">
            <a:avLst/>
          </a:prstGeom>
          <a:noFill/>
        </p:spPr>
        <p:txBody>
          <a:bodyPr wrap="square" rtlCol="0">
            <a:spAutoFit/>
          </a:bodyPr>
          <a:lstStyle/>
          <a:p>
            <a:r>
              <a:rPr kumimoji="1" lang="en-US" altLang="ja-JP" sz="2400" dirty="0"/>
              <a:t>CO2</a:t>
            </a:r>
            <a:r>
              <a:rPr kumimoji="1" lang="ja-JP" altLang="en-US" sz="2400" dirty="0"/>
              <a:t>累積排出量</a:t>
            </a:r>
          </a:p>
        </p:txBody>
      </p:sp>
      <p:sp>
        <p:nvSpPr>
          <p:cNvPr id="52" name="テキスト ボックス 51">
            <a:extLst>
              <a:ext uri="{FF2B5EF4-FFF2-40B4-BE49-F238E27FC236}">
                <a16:creationId xmlns:a16="http://schemas.microsoft.com/office/drawing/2014/main" id="{7C15E057-86A6-4D37-991A-7C01CA43D699}"/>
              </a:ext>
            </a:extLst>
          </p:cNvPr>
          <p:cNvSpPr txBox="1"/>
          <p:nvPr/>
        </p:nvSpPr>
        <p:spPr>
          <a:xfrm rot="16200000">
            <a:off x="3471039" y="2427415"/>
            <a:ext cx="1771429" cy="461665"/>
          </a:xfrm>
          <a:prstGeom prst="rect">
            <a:avLst/>
          </a:prstGeom>
          <a:noFill/>
        </p:spPr>
        <p:txBody>
          <a:bodyPr wrap="square" rtlCol="0">
            <a:spAutoFit/>
          </a:bodyPr>
          <a:lstStyle/>
          <a:p>
            <a:r>
              <a:rPr kumimoji="1" lang="ja-JP" altLang="en-US" sz="2400" dirty="0"/>
              <a:t>気温上昇量</a:t>
            </a:r>
          </a:p>
        </p:txBody>
      </p:sp>
      <p:cxnSp>
        <p:nvCxnSpPr>
          <p:cNvPr id="60" name="直線コネクタ 59">
            <a:extLst>
              <a:ext uri="{FF2B5EF4-FFF2-40B4-BE49-F238E27FC236}">
                <a16:creationId xmlns:a16="http://schemas.microsoft.com/office/drawing/2014/main" id="{5310CFB3-B472-4BAF-BB76-91D8A7C116B4}"/>
              </a:ext>
            </a:extLst>
          </p:cNvPr>
          <p:cNvCxnSpPr/>
          <p:nvPr/>
        </p:nvCxnSpPr>
        <p:spPr>
          <a:xfrm>
            <a:off x="4693025" y="3666890"/>
            <a:ext cx="794853"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EA9A4E5C-F794-43CB-A20E-2D87B1BE2D06}"/>
              </a:ext>
            </a:extLst>
          </p:cNvPr>
          <p:cNvCxnSpPr>
            <a:cxnSpLocks/>
          </p:cNvCxnSpPr>
          <p:nvPr/>
        </p:nvCxnSpPr>
        <p:spPr>
          <a:xfrm>
            <a:off x="4693025" y="3559518"/>
            <a:ext cx="1252053"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7BEF0DD7-0E13-4EFB-995A-901B6D73BD23}"/>
              </a:ext>
            </a:extLst>
          </p:cNvPr>
          <p:cNvCxnSpPr>
            <a:cxnSpLocks/>
          </p:cNvCxnSpPr>
          <p:nvPr/>
        </p:nvCxnSpPr>
        <p:spPr>
          <a:xfrm>
            <a:off x="4705785" y="3428052"/>
            <a:ext cx="1572306" cy="0"/>
          </a:xfrm>
          <a:prstGeom prst="line">
            <a:avLst/>
          </a:prstGeom>
          <a:ln w="635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95EF3675-4206-48B6-AD4A-09AC3E67A3AD}"/>
              </a:ext>
            </a:extLst>
          </p:cNvPr>
          <p:cNvCxnSpPr>
            <a:cxnSpLocks/>
          </p:cNvCxnSpPr>
          <p:nvPr/>
        </p:nvCxnSpPr>
        <p:spPr>
          <a:xfrm>
            <a:off x="4702321" y="3278332"/>
            <a:ext cx="2280862"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6161C830-831B-42CE-8D1F-8119D43261E6}"/>
              </a:ext>
            </a:extLst>
          </p:cNvPr>
          <p:cNvCxnSpPr/>
          <p:nvPr/>
        </p:nvCxnSpPr>
        <p:spPr>
          <a:xfrm>
            <a:off x="4783079" y="5035026"/>
            <a:ext cx="794853"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97" name="グループ化 96">
            <a:extLst>
              <a:ext uri="{FF2B5EF4-FFF2-40B4-BE49-F238E27FC236}">
                <a16:creationId xmlns:a16="http://schemas.microsoft.com/office/drawing/2014/main" id="{9E25FC70-F789-41EA-809E-DA6329C9EA65}"/>
              </a:ext>
            </a:extLst>
          </p:cNvPr>
          <p:cNvGrpSpPr/>
          <p:nvPr/>
        </p:nvGrpSpPr>
        <p:grpSpPr>
          <a:xfrm>
            <a:off x="6193346" y="4611032"/>
            <a:ext cx="2845263" cy="584775"/>
            <a:chOff x="6193346" y="4611032"/>
            <a:chExt cx="2845263" cy="584775"/>
          </a:xfrm>
        </p:grpSpPr>
        <p:sp>
          <p:nvSpPr>
            <p:cNvPr id="38" name="フリーフォーム: 図形 37">
              <a:extLst>
                <a:ext uri="{FF2B5EF4-FFF2-40B4-BE49-F238E27FC236}">
                  <a16:creationId xmlns:a16="http://schemas.microsoft.com/office/drawing/2014/main" id="{90528E2B-489C-40F8-B194-A0FEA085A616}"/>
                </a:ext>
              </a:extLst>
            </p:cNvPr>
            <p:cNvSpPr/>
            <p:nvPr/>
          </p:nvSpPr>
          <p:spPr>
            <a:xfrm>
              <a:off x="6692238" y="4611829"/>
              <a:ext cx="581891" cy="519546"/>
            </a:xfrm>
            <a:custGeom>
              <a:avLst/>
              <a:gdLst>
                <a:gd name="connsiteX0" fmla="*/ 0 w 581891"/>
                <a:gd name="connsiteY0" fmla="*/ 509155 h 519546"/>
                <a:gd name="connsiteX1" fmla="*/ 20782 w 581891"/>
                <a:gd name="connsiteY1" fmla="*/ 0 h 519546"/>
                <a:gd name="connsiteX2" fmla="*/ 374073 w 581891"/>
                <a:gd name="connsiteY2" fmla="*/ 394855 h 519546"/>
                <a:gd name="connsiteX3" fmla="*/ 581891 w 581891"/>
                <a:gd name="connsiteY3" fmla="*/ 519546 h 519546"/>
                <a:gd name="connsiteX4" fmla="*/ 0 w 581891"/>
                <a:gd name="connsiteY4" fmla="*/ 509155 h 5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891" h="519546">
                  <a:moveTo>
                    <a:pt x="0" y="509155"/>
                  </a:moveTo>
                  <a:lnTo>
                    <a:pt x="20782" y="0"/>
                  </a:lnTo>
                  <a:lnTo>
                    <a:pt x="374073" y="394855"/>
                  </a:lnTo>
                  <a:lnTo>
                    <a:pt x="581891" y="519546"/>
                  </a:lnTo>
                  <a:lnTo>
                    <a:pt x="0" y="509155"/>
                  </a:lnTo>
                  <a:close/>
                </a:path>
              </a:pathLst>
            </a:custGeom>
            <a:solidFill>
              <a:srgbClr val="00B05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30BCFA24-43B1-48BF-87E7-683E6F1258E9}"/>
                </a:ext>
              </a:extLst>
            </p:cNvPr>
            <p:cNvSpPr txBox="1"/>
            <p:nvPr/>
          </p:nvSpPr>
          <p:spPr>
            <a:xfrm>
              <a:off x="6193346" y="4611032"/>
              <a:ext cx="608682" cy="584775"/>
            </a:xfrm>
            <a:prstGeom prst="rect">
              <a:avLst/>
            </a:prstGeom>
            <a:noFill/>
          </p:spPr>
          <p:txBody>
            <a:bodyPr wrap="square" rtlCol="0">
              <a:spAutoFit/>
            </a:bodyPr>
            <a:lstStyle/>
            <a:p>
              <a:r>
                <a:rPr kumimoji="1" lang="ja-JP" altLang="en-US" sz="3200" b="1" dirty="0"/>
                <a:t>＋</a:t>
              </a:r>
            </a:p>
          </p:txBody>
        </p:sp>
        <p:cxnSp>
          <p:nvCxnSpPr>
            <p:cNvPr id="82" name="直線矢印コネクタ 81">
              <a:extLst>
                <a:ext uri="{FF2B5EF4-FFF2-40B4-BE49-F238E27FC236}">
                  <a16:creationId xmlns:a16="http://schemas.microsoft.com/office/drawing/2014/main" id="{0252E653-3445-415F-BFA8-5A3E75395877}"/>
                </a:ext>
              </a:extLst>
            </p:cNvPr>
            <p:cNvCxnSpPr>
              <a:cxnSpLocks/>
            </p:cNvCxnSpPr>
            <p:nvPr/>
          </p:nvCxnSpPr>
          <p:spPr>
            <a:xfrm>
              <a:off x="7057163" y="4896835"/>
              <a:ext cx="356750"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FAA4BEDB-FC50-4755-A39A-6430C9EA5B6C}"/>
                </a:ext>
              </a:extLst>
            </p:cNvPr>
            <p:cNvCxnSpPr>
              <a:cxnSpLocks/>
            </p:cNvCxnSpPr>
            <p:nvPr/>
          </p:nvCxnSpPr>
          <p:spPr>
            <a:xfrm>
              <a:off x="7466303" y="4900099"/>
              <a:ext cx="1572306" cy="0"/>
            </a:xfrm>
            <a:prstGeom prst="line">
              <a:avLst/>
            </a:prstGeom>
            <a:ln w="63500">
              <a:solidFill>
                <a:srgbClr val="009900"/>
              </a:solidFill>
            </a:ln>
          </p:spPr>
          <p:style>
            <a:lnRef idx="1">
              <a:schemeClr val="accent1"/>
            </a:lnRef>
            <a:fillRef idx="0">
              <a:schemeClr val="accent1"/>
            </a:fillRef>
            <a:effectRef idx="0">
              <a:schemeClr val="accent1"/>
            </a:effectRef>
            <a:fontRef idx="minor">
              <a:schemeClr val="tx1"/>
            </a:fontRef>
          </p:style>
        </p:cxnSp>
      </p:grpSp>
      <p:grpSp>
        <p:nvGrpSpPr>
          <p:cNvPr id="99" name="グループ化 98">
            <a:extLst>
              <a:ext uri="{FF2B5EF4-FFF2-40B4-BE49-F238E27FC236}">
                <a16:creationId xmlns:a16="http://schemas.microsoft.com/office/drawing/2014/main" id="{EEAF2BFA-BEC8-4391-A4DC-1C5751EA659E}"/>
              </a:ext>
            </a:extLst>
          </p:cNvPr>
          <p:cNvGrpSpPr/>
          <p:nvPr/>
        </p:nvGrpSpPr>
        <p:grpSpPr>
          <a:xfrm>
            <a:off x="6137926" y="5121947"/>
            <a:ext cx="2930366" cy="1239022"/>
            <a:chOff x="6137926" y="5121947"/>
            <a:chExt cx="2930366" cy="1239022"/>
          </a:xfrm>
        </p:grpSpPr>
        <p:sp>
          <p:nvSpPr>
            <p:cNvPr id="41" name="フリーフォーム: 図形 40">
              <a:extLst>
                <a:ext uri="{FF2B5EF4-FFF2-40B4-BE49-F238E27FC236}">
                  <a16:creationId xmlns:a16="http://schemas.microsoft.com/office/drawing/2014/main" id="{02C14611-FE35-492E-962C-F69B5CC09A24}"/>
                </a:ext>
              </a:extLst>
            </p:cNvPr>
            <p:cNvSpPr/>
            <p:nvPr/>
          </p:nvSpPr>
          <p:spPr>
            <a:xfrm>
              <a:off x="6603647" y="5121947"/>
              <a:ext cx="581930" cy="1095984"/>
            </a:xfrm>
            <a:custGeom>
              <a:avLst/>
              <a:gdLst>
                <a:gd name="connsiteX0" fmla="*/ 550718 w 581930"/>
                <a:gd name="connsiteY0" fmla="*/ 1095984 h 1095984"/>
                <a:gd name="connsiteX1" fmla="*/ 550718 w 581930"/>
                <a:gd name="connsiteY1" fmla="*/ 1095984 h 1095984"/>
                <a:gd name="connsiteX2" fmla="*/ 561109 w 581930"/>
                <a:gd name="connsiteY2" fmla="*/ 669956 h 1095984"/>
                <a:gd name="connsiteX3" fmla="*/ 571500 w 581930"/>
                <a:gd name="connsiteY3" fmla="*/ 160802 h 1095984"/>
                <a:gd name="connsiteX4" fmla="*/ 581891 w 581930"/>
                <a:gd name="connsiteY4" fmla="*/ 4938 h 1095984"/>
                <a:gd name="connsiteX5" fmla="*/ 581891 w 581930"/>
                <a:gd name="connsiteY5" fmla="*/ 4938 h 1095984"/>
                <a:gd name="connsiteX6" fmla="*/ 176646 w 581930"/>
                <a:gd name="connsiteY6" fmla="*/ 462138 h 1095984"/>
                <a:gd name="connsiteX7" fmla="*/ 10391 w 581930"/>
                <a:gd name="connsiteY7" fmla="*/ 555656 h 1095984"/>
                <a:gd name="connsiteX8" fmla="*/ 0 w 581930"/>
                <a:gd name="connsiteY8" fmla="*/ 1095984 h 1095984"/>
                <a:gd name="connsiteX9" fmla="*/ 550718 w 581930"/>
                <a:gd name="connsiteY9" fmla="*/ 1095984 h 109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1930" h="1095984">
                  <a:moveTo>
                    <a:pt x="550718" y="1095984"/>
                  </a:moveTo>
                  <a:lnTo>
                    <a:pt x="550718" y="1095984"/>
                  </a:lnTo>
                  <a:cubicBezTo>
                    <a:pt x="554182" y="953975"/>
                    <a:pt x="557953" y="811973"/>
                    <a:pt x="561109" y="669956"/>
                  </a:cubicBezTo>
                  <a:cubicBezTo>
                    <a:pt x="564880" y="500245"/>
                    <a:pt x="565845" y="330461"/>
                    <a:pt x="571500" y="160802"/>
                  </a:cubicBezTo>
                  <a:cubicBezTo>
                    <a:pt x="583145" y="-188555"/>
                    <a:pt x="581891" y="164887"/>
                    <a:pt x="581891" y="4938"/>
                  </a:cubicBezTo>
                  <a:lnTo>
                    <a:pt x="581891" y="4938"/>
                  </a:lnTo>
                  <a:lnTo>
                    <a:pt x="176646" y="462138"/>
                  </a:lnTo>
                  <a:lnTo>
                    <a:pt x="10391" y="555656"/>
                  </a:lnTo>
                  <a:lnTo>
                    <a:pt x="0" y="1095984"/>
                  </a:lnTo>
                  <a:lnTo>
                    <a:pt x="550718" y="1095984"/>
                  </a:lnTo>
                  <a:close/>
                </a:path>
              </a:pathLst>
            </a:cu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8D5BEA4C-83AA-4BDE-8DE3-6553B17C81CC}"/>
                </a:ext>
              </a:extLst>
            </p:cNvPr>
            <p:cNvSpPr txBox="1"/>
            <p:nvPr/>
          </p:nvSpPr>
          <p:spPr>
            <a:xfrm>
              <a:off x="6137926" y="5511576"/>
              <a:ext cx="608682" cy="584775"/>
            </a:xfrm>
            <a:prstGeom prst="rect">
              <a:avLst/>
            </a:prstGeom>
            <a:noFill/>
          </p:spPr>
          <p:txBody>
            <a:bodyPr wrap="square" rtlCol="0">
              <a:spAutoFit/>
            </a:bodyPr>
            <a:lstStyle/>
            <a:p>
              <a:r>
                <a:rPr kumimoji="1" lang="ja-JP" altLang="en-US" sz="3200" b="1" dirty="0"/>
                <a:t>＋</a:t>
              </a:r>
            </a:p>
          </p:txBody>
        </p:sp>
        <p:cxnSp>
          <p:nvCxnSpPr>
            <p:cNvPr id="83" name="直線矢印コネクタ 82">
              <a:extLst>
                <a:ext uri="{FF2B5EF4-FFF2-40B4-BE49-F238E27FC236}">
                  <a16:creationId xmlns:a16="http://schemas.microsoft.com/office/drawing/2014/main" id="{DAB4BE06-85F1-4F7E-BB81-8D9FBCB60CBE}"/>
                </a:ext>
              </a:extLst>
            </p:cNvPr>
            <p:cNvCxnSpPr>
              <a:cxnSpLocks/>
            </p:cNvCxnSpPr>
            <p:nvPr/>
          </p:nvCxnSpPr>
          <p:spPr>
            <a:xfrm>
              <a:off x="7240736" y="5838938"/>
              <a:ext cx="334237" cy="37899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751CB8BA-5319-4216-BB93-200CC45B1B60}"/>
                </a:ext>
              </a:extLst>
            </p:cNvPr>
            <p:cNvCxnSpPr>
              <a:cxnSpLocks/>
            </p:cNvCxnSpPr>
            <p:nvPr/>
          </p:nvCxnSpPr>
          <p:spPr>
            <a:xfrm>
              <a:off x="6787430" y="6360969"/>
              <a:ext cx="2280862"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89" name="直線矢印コネクタ 88">
            <a:extLst>
              <a:ext uri="{FF2B5EF4-FFF2-40B4-BE49-F238E27FC236}">
                <a16:creationId xmlns:a16="http://schemas.microsoft.com/office/drawing/2014/main" id="{041B1B2D-7B6A-4FEE-9F96-6419ACCDB507}"/>
              </a:ext>
            </a:extLst>
          </p:cNvPr>
          <p:cNvCxnSpPr>
            <a:cxnSpLocks/>
          </p:cNvCxnSpPr>
          <p:nvPr/>
        </p:nvCxnSpPr>
        <p:spPr>
          <a:xfrm>
            <a:off x="5186042" y="4757303"/>
            <a:ext cx="0" cy="21994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grpSp>
        <p:nvGrpSpPr>
          <p:cNvPr id="94" name="グループ化 93">
            <a:extLst>
              <a:ext uri="{FF2B5EF4-FFF2-40B4-BE49-F238E27FC236}">
                <a16:creationId xmlns:a16="http://schemas.microsoft.com/office/drawing/2014/main" id="{B3ACBF9E-3902-4305-A86F-F2C4593FF93E}"/>
              </a:ext>
            </a:extLst>
          </p:cNvPr>
          <p:cNvGrpSpPr/>
          <p:nvPr/>
        </p:nvGrpSpPr>
        <p:grpSpPr>
          <a:xfrm>
            <a:off x="4883727" y="1756063"/>
            <a:ext cx="3231573" cy="1620982"/>
            <a:chOff x="4883727" y="1787236"/>
            <a:chExt cx="3231573" cy="1620982"/>
          </a:xfrm>
        </p:grpSpPr>
        <p:grpSp>
          <p:nvGrpSpPr>
            <p:cNvPr id="69" name="グループ化 68">
              <a:extLst>
                <a:ext uri="{FF2B5EF4-FFF2-40B4-BE49-F238E27FC236}">
                  <a16:creationId xmlns:a16="http://schemas.microsoft.com/office/drawing/2014/main" id="{0149DDAD-F4E0-4806-9F22-0D89D7ACAFDD}"/>
                </a:ext>
              </a:extLst>
            </p:cNvPr>
            <p:cNvGrpSpPr/>
            <p:nvPr/>
          </p:nvGrpSpPr>
          <p:grpSpPr>
            <a:xfrm>
              <a:off x="4883727" y="1787236"/>
              <a:ext cx="3231573" cy="1620982"/>
              <a:chOff x="4883727" y="1859973"/>
              <a:chExt cx="3231573" cy="1620982"/>
            </a:xfrm>
          </p:grpSpPr>
          <p:cxnSp>
            <p:nvCxnSpPr>
              <p:cNvPr id="57" name="直線コネクタ 56">
                <a:extLst>
                  <a:ext uri="{FF2B5EF4-FFF2-40B4-BE49-F238E27FC236}">
                    <a16:creationId xmlns:a16="http://schemas.microsoft.com/office/drawing/2014/main" id="{D083E602-8D05-4CCF-BC48-556CE2191CDE}"/>
                  </a:ext>
                </a:extLst>
              </p:cNvPr>
              <p:cNvCxnSpPr/>
              <p:nvPr/>
            </p:nvCxnSpPr>
            <p:spPr>
              <a:xfrm flipV="1">
                <a:off x="4883727" y="1859973"/>
                <a:ext cx="3231573" cy="162098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楕円 52">
                <a:extLst>
                  <a:ext uri="{FF2B5EF4-FFF2-40B4-BE49-F238E27FC236}">
                    <a16:creationId xmlns:a16="http://schemas.microsoft.com/office/drawing/2014/main" id="{9E074485-94C4-4042-B67E-959DDEEC646D}"/>
                  </a:ext>
                </a:extLst>
              </p:cNvPr>
              <p:cNvSpPr>
                <a:spLocks noChangeAspect="1"/>
              </p:cNvSpPr>
              <p:nvPr/>
            </p:nvSpPr>
            <p:spPr>
              <a:xfrm>
                <a:off x="5399307" y="3097973"/>
                <a:ext cx="177143" cy="177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8EAD8CAE-2F82-4323-A5CC-04713400BF0F}"/>
                  </a:ext>
                </a:extLst>
              </p:cNvPr>
              <p:cNvSpPr>
                <a:spLocks noChangeAspect="1"/>
              </p:cNvSpPr>
              <p:nvPr/>
            </p:nvSpPr>
            <p:spPr>
              <a:xfrm>
                <a:off x="5843150" y="2912930"/>
                <a:ext cx="177143" cy="177143"/>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FAA5EE9C-39CA-4035-946F-BC014F2C5C9B}"/>
                  </a:ext>
                </a:extLst>
              </p:cNvPr>
              <p:cNvSpPr>
                <a:spLocks noChangeAspect="1"/>
              </p:cNvSpPr>
              <p:nvPr/>
            </p:nvSpPr>
            <p:spPr>
              <a:xfrm>
                <a:off x="6199911" y="2760521"/>
                <a:ext cx="177143" cy="177143"/>
              </a:xfrm>
              <a:prstGeom prst="ellipse">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E2D28AC8-2356-47ED-8859-5BA6C641E6C3}"/>
                  </a:ext>
                </a:extLst>
              </p:cNvPr>
              <p:cNvSpPr>
                <a:spLocks noChangeAspect="1"/>
              </p:cNvSpPr>
              <p:nvPr/>
            </p:nvSpPr>
            <p:spPr>
              <a:xfrm>
                <a:off x="6806041" y="2337954"/>
                <a:ext cx="177143" cy="17714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1" name="テキスト ボックス 90">
              <a:extLst>
                <a:ext uri="{FF2B5EF4-FFF2-40B4-BE49-F238E27FC236}">
                  <a16:creationId xmlns:a16="http://schemas.microsoft.com/office/drawing/2014/main" id="{5FD03253-FFAB-4E71-8043-4AE6D7FDA991}"/>
                </a:ext>
              </a:extLst>
            </p:cNvPr>
            <p:cNvSpPr txBox="1"/>
            <p:nvPr/>
          </p:nvSpPr>
          <p:spPr>
            <a:xfrm>
              <a:off x="5152795" y="1949337"/>
              <a:ext cx="1738112" cy="707886"/>
            </a:xfrm>
            <a:prstGeom prst="rect">
              <a:avLst/>
            </a:prstGeom>
            <a:noFill/>
          </p:spPr>
          <p:txBody>
            <a:bodyPr wrap="square" rtlCol="0">
              <a:spAutoFit/>
            </a:bodyPr>
            <a:lstStyle/>
            <a:p>
              <a:r>
                <a:rPr kumimoji="1" lang="ja-JP" altLang="en-US" sz="2000" dirty="0"/>
                <a:t>ほぼ一直線上に乗る</a:t>
              </a:r>
            </a:p>
          </p:txBody>
        </p:sp>
      </p:grpSp>
      <p:sp>
        <p:nvSpPr>
          <p:cNvPr id="92" name="テキスト ボックス 91">
            <a:extLst>
              <a:ext uri="{FF2B5EF4-FFF2-40B4-BE49-F238E27FC236}">
                <a16:creationId xmlns:a16="http://schemas.microsoft.com/office/drawing/2014/main" id="{E6C0FF27-DE71-4691-B6D4-26F564C0204B}"/>
              </a:ext>
            </a:extLst>
          </p:cNvPr>
          <p:cNvSpPr txBox="1"/>
          <p:nvPr/>
        </p:nvSpPr>
        <p:spPr>
          <a:xfrm>
            <a:off x="3719721" y="5108380"/>
            <a:ext cx="2558370" cy="1631216"/>
          </a:xfrm>
          <a:prstGeom prst="rect">
            <a:avLst/>
          </a:prstGeom>
          <a:noFill/>
        </p:spPr>
        <p:txBody>
          <a:bodyPr wrap="square" rtlCol="0">
            <a:spAutoFit/>
          </a:bodyPr>
          <a:lstStyle/>
          <a:p>
            <a:r>
              <a:rPr kumimoji="1" lang="en-US" altLang="ja-JP" sz="2000" dirty="0"/>
              <a:t>AR5</a:t>
            </a:r>
            <a:r>
              <a:rPr kumimoji="1" lang="ja-JP" altLang="en-US" sz="2000" dirty="0"/>
              <a:t>ですでに指摘→</a:t>
            </a:r>
          </a:p>
          <a:p>
            <a:r>
              <a:rPr kumimoji="1" lang="en-US" altLang="ja-JP" sz="2000" dirty="0"/>
              <a:t>AR6</a:t>
            </a:r>
            <a:r>
              <a:rPr kumimoji="1" lang="ja-JP" altLang="en-US" sz="2000" dirty="0"/>
              <a:t>では，不確実性を減じ，なぜ比例するか，比例するための条件は何か も解明</a:t>
            </a:r>
          </a:p>
        </p:txBody>
      </p:sp>
      <p:sp>
        <p:nvSpPr>
          <p:cNvPr id="93" name="テキスト ボックス 92">
            <a:extLst>
              <a:ext uri="{FF2B5EF4-FFF2-40B4-BE49-F238E27FC236}">
                <a16:creationId xmlns:a16="http://schemas.microsoft.com/office/drawing/2014/main" id="{697AE72D-36F3-4702-8563-0C7EC9841D26}"/>
              </a:ext>
            </a:extLst>
          </p:cNvPr>
          <p:cNvSpPr txBox="1"/>
          <p:nvPr/>
        </p:nvSpPr>
        <p:spPr>
          <a:xfrm>
            <a:off x="1846119" y="6491904"/>
            <a:ext cx="1345097" cy="369332"/>
          </a:xfrm>
          <a:prstGeom prst="rect">
            <a:avLst/>
          </a:prstGeom>
          <a:noFill/>
        </p:spPr>
        <p:txBody>
          <a:bodyPr wrap="square" rtlCol="0">
            <a:spAutoFit/>
          </a:bodyPr>
          <a:lstStyle/>
          <a:p>
            <a:r>
              <a:rPr kumimoji="1" lang="en-US" altLang="ja-JP" dirty="0"/>
              <a:t>Fig. SPM.8</a:t>
            </a:r>
            <a:endParaRPr kumimoji="1" lang="ja-JP" altLang="en-US" dirty="0"/>
          </a:p>
        </p:txBody>
      </p:sp>
      <p:grpSp>
        <p:nvGrpSpPr>
          <p:cNvPr id="96" name="グループ化 95">
            <a:extLst>
              <a:ext uri="{FF2B5EF4-FFF2-40B4-BE49-F238E27FC236}">
                <a16:creationId xmlns:a16="http://schemas.microsoft.com/office/drawing/2014/main" id="{6EAE014B-A034-4FE9-A2BC-50FCAB509C6D}"/>
              </a:ext>
            </a:extLst>
          </p:cNvPr>
          <p:cNvGrpSpPr/>
          <p:nvPr/>
        </p:nvGrpSpPr>
        <p:grpSpPr>
          <a:xfrm>
            <a:off x="5480933" y="4209248"/>
            <a:ext cx="2961712" cy="584775"/>
            <a:chOff x="5480933" y="4209248"/>
            <a:chExt cx="2961712" cy="584775"/>
          </a:xfrm>
        </p:grpSpPr>
        <p:sp>
          <p:nvSpPr>
            <p:cNvPr id="36" name="フリーフォーム: 図形 35">
              <a:extLst>
                <a:ext uri="{FF2B5EF4-FFF2-40B4-BE49-F238E27FC236}">
                  <a16:creationId xmlns:a16="http://schemas.microsoft.com/office/drawing/2014/main" id="{E44F4207-A1C5-4536-8DD8-74E774235C06}"/>
                </a:ext>
              </a:extLst>
            </p:cNvPr>
            <p:cNvSpPr/>
            <p:nvPr/>
          </p:nvSpPr>
          <p:spPr>
            <a:xfrm>
              <a:off x="5995397" y="4240474"/>
              <a:ext cx="301336" cy="509155"/>
            </a:xfrm>
            <a:custGeom>
              <a:avLst/>
              <a:gdLst>
                <a:gd name="connsiteX0" fmla="*/ 290945 w 301336"/>
                <a:gd name="connsiteY0" fmla="*/ 0 h 509155"/>
                <a:gd name="connsiteX1" fmla="*/ 301336 w 301336"/>
                <a:gd name="connsiteY1" fmla="*/ 498764 h 509155"/>
                <a:gd name="connsiteX2" fmla="*/ 0 w 301336"/>
                <a:gd name="connsiteY2" fmla="*/ 509155 h 509155"/>
                <a:gd name="connsiteX3" fmla="*/ 0 w 301336"/>
                <a:gd name="connsiteY3" fmla="*/ 124691 h 509155"/>
                <a:gd name="connsiteX4" fmla="*/ 103909 w 301336"/>
                <a:gd name="connsiteY4" fmla="*/ 62345 h 509155"/>
                <a:gd name="connsiteX5" fmla="*/ 166255 w 301336"/>
                <a:gd name="connsiteY5" fmla="*/ 62345 h 509155"/>
                <a:gd name="connsiteX6" fmla="*/ 290945 w 301336"/>
                <a:gd name="connsiteY6" fmla="*/ 0 h 5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336" h="509155">
                  <a:moveTo>
                    <a:pt x="290945" y="0"/>
                  </a:moveTo>
                  <a:lnTo>
                    <a:pt x="301336" y="498764"/>
                  </a:lnTo>
                  <a:lnTo>
                    <a:pt x="0" y="509155"/>
                  </a:lnTo>
                  <a:lnTo>
                    <a:pt x="0" y="124691"/>
                  </a:lnTo>
                  <a:lnTo>
                    <a:pt x="103909" y="62345"/>
                  </a:lnTo>
                  <a:lnTo>
                    <a:pt x="166255" y="62345"/>
                  </a:lnTo>
                  <a:lnTo>
                    <a:pt x="290945" y="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89F160EA-5182-465D-B7BE-423A723194AA}"/>
                </a:ext>
              </a:extLst>
            </p:cNvPr>
            <p:cNvSpPr txBox="1"/>
            <p:nvPr/>
          </p:nvSpPr>
          <p:spPr>
            <a:xfrm>
              <a:off x="5480933" y="4209248"/>
              <a:ext cx="608682" cy="584775"/>
            </a:xfrm>
            <a:prstGeom prst="rect">
              <a:avLst/>
            </a:prstGeom>
            <a:noFill/>
          </p:spPr>
          <p:txBody>
            <a:bodyPr wrap="square" rtlCol="0">
              <a:spAutoFit/>
            </a:bodyPr>
            <a:lstStyle/>
            <a:p>
              <a:r>
                <a:rPr kumimoji="1" lang="ja-JP" altLang="en-US" sz="3200" b="1" dirty="0"/>
                <a:t>＋</a:t>
              </a:r>
            </a:p>
          </p:txBody>
        </p:sp>
        <p:cxnSp>
          <p:nvCxnSpPr>
            <p:cNvPr id="81" name="直線矢印コネクタ 80">
              <a:extLst>
                <a:ext uri="{FF2B5EF4-FFF2-40B4-BE49-F238E27FC236}">
                  <a16:creationId xmlns:a16="http://schemas.microsoft.com/office/drawing/2014/main" id="{D4770080-8C01-4C64-A698-A6A3D7A2856C}"/>
                </a:ext>
              </a:extLst>
            </p:cNvPr>
            <p:cNvCxnSpPr/>
            <p:nvPr/>
          </p:nvCxnSpPr>
          <p:spPr>
            <a:xfrm>
              <a:off x="6457950" y="4495051"/>
              <a:ext cx="525233"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0E18D3A8-2F17-432A-9DB8-3010E1DEEA90}"/>
                </a:ext>
              </a:extLst>
            </p:cNvPr>
            <p:cNvCxnSpPr>
              <a:cxnSpLocks/>
            </p:cNvCxnSpPr>
            <p:nvPr/>
          </p:nvCxnSpPr>
          <p:spPr>
            <a:xfrm>
              <a:off x="7190592" y="4497228"/>
              <a:ext cx="1252053"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3" name="直線矢印コネクタ 2">
            <a:extLst>
              <a:ext uri="{FF2B5EF4-FFF2-40B4-BE49-F238E27FC236}">
                <a16:creationId xmlns:a16="http://schemas.microsoft.com/office/drawing/2014/main" id="{22933197-FF47-4648-A11D-319A62C5E5F5}"/>
              </a:ext>
            </a:extLst>
          </p:cNvPr>
          <p:cNvCxnSpPr>
            <a:cxnSpLocks/>
          </p:cNvCxnSpPr>
          <p:nvPr/>
        </p:nvCxnSpPr>
        <p:spPr>
          <a:xfrm>
            <a:off x="7385405" y="3980985"/>
            <a:ext cx="5403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F8C9CF48-EFBC-4B88-82BB-D4F3BEBB7C60}"/>
              </a:ext>
            </a:extLst>
          </p:cNvPr>
          <p:cNvCxnSpPr>
            <a:cxnSpLocks/>
          </p:cNvCxnSpPr>
          <p:nvPr/>
        </p:nvCxnSpPr>
        <p:spPr>
          <a:xfrm rot="16200000">
            <a:off x="4112023" y="1596248"/>
            <a:ext cx="5403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4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fade">
                                      <p:cBhvr>
                                        <p:cTn id="15" dur="500"/>
                                        <p:tgtEl>
                                          <p:spTgt spid="89"/>
                                        </p:tgtEl>
                                      </p:cBhvr>
                                    </p:animEffect>
                                  </p:childTnLst>
                                </p:cTn>
                              </p:par>
                              <p:par>
                                <p:cTn id="16" presetID="10"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fade">
                                      <p:cBhvr>
                                        <p:cTn id="33" dur="500"/>
                                        <p:tgtEl>
                                          <p:spTgt spid="9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fade">
                                      <p:cBhvr>
                                        <p:cTn id="48" dur="500"/>
                                        <p:tgtEl>
                                          <p:spTgt spid="97"/>
                                        </p:tgtEl>
                                      </p:cBhvr>
                                    </p:animEffect>
                                  </p:childTnLst>
                                </p:cTn>
                              </p:par>
                              <p:par>
                                <p:cTn id="49" presetID="10" presetClass="entr" presetSubtype="0" fill="hold" nodeType="with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fade">
                                      <p:cBhvr>
                                        <p:cTn id="61" dur="500"/>
                                        <p:tgtEl>
                                          <p:spTgt spid="99"/>
                                        </p:tgtEl>
                                      </p:cBhvr>
                                    </p:animEffect>
                                  </p:childTnLst>
                                </p:cTn>
                              </p:par>
                              <p:par>
                                <p:cTn id="62" presetID="10" presetClass="entr" presetSubtype="0" fill="hold" nodeType="with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fade">
                                      <p:cBhvr>
                                        <p:cTn id="64" dur="500"/>
                                        <p:tgtEl>
                                          <p:spTgt spid="6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94"/>
                                        </p:tgtEl>
                                        <p:attrNameLst>
                                          <p:attrName>style.visibility</p:attrName>
                                        </p:attrNameLst>
                                      </p:cBhvr>
                                      <p:to>
                                        <p:strVal val="visible"/>
                                      </p:to>
                                    </p:set>
                                    <p:animEffect transition="in" filter="fade">
                                      <p:cBhvr>
                                        <p:cTn id="83" dur="500"/>
                                        <p:tgtEl>
                                          <p:spTgt spid="9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92"/>
                                        </p:tgtEl>
                                        <p:attrNameLst>
                                          <p:attrName>style.visibility</p:attrName>
                                        </p:attrNameLst>
                                      </p:cBhvr>
                                      <p:to>
                                        <p:strVal val="visible"/>
                                      </p:to>
                                    </p:set>
                                    <p:animEffect transition="in" filter="fade">
                                      <p:cBhvr>
                                        <p:cTn id="8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7" grpId="0" animBg="1"/>
      <p:bldP spid="40" grpId="0" animBg="1"/>
      <p:bldP spid="44" grpId="0" animBg="1"/>
      <p:bldP spid="45" grpId="0" animBg="1"/>
      <p:bldP spid="46" grpId="0" animBg="1"/>
      <p:bldP spid="47" grpId="0" animBg="1"/>
      <p:bldP spid="9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43</a:t>
            </a:fld>
            <a:endParaRPr lang="ja-JP" altLang="en-US">
              <a:solidFill>
                <a:prstClr val="black">
                  <a:tint val="75000"/>
                </a:prstClr>
              </a:solidFill>
            </a:endParaRPr>
          </a:p>
        </p:txBody>
      </p:sp>
      <p:pic>
        <p:nvPicPr>
          <p:cNvPr id="3" name="図 2">
            <a:extLst>
              <a:ext uri="{FF2B5EF4-FFF2-40B4-BE49-F238E27FC236}">
                <a16:creationId xmlns:a16="http://schemas.microsoft.com/office/drawing/2014/main" id="{B7B515CA-9F47-4A7F-BD3B-B5923A771A27}"/>
              </a:ext>
            </a:extLst>
          </p:cNvPr>
          <p:cNvPicPr>
            <a:picLocks noChangeAspect="1"/>
          </p:cNvPicPr>
          <p:nvPr/>
        </p:nvPicPr>
        <p:blipFill>
          <a:blip r:embed="rId3"/>
          <a:stretch>
            <a:fillRect/>
          </a:stretch>
        </p:blipFill>
        <p:spPr>
          <a:xfrm>
            <a:off x="937960" y="286853"/>
            <a:ext cx="8285714" cy="4819048"/>
          </a:xfrm>
          <a:prstGeom prst="rect">
            <a:avLst/>
          </a:prstGeom>
        </p:spPr>
      </p:pic>
      <p:sp>
        <p:nvSpPr>
          <p:cNvPr id="5" name="テキスト ボックス 4">
            <a:extLst>
              <a:ext uri="{FF2B5EF4-FFF2-40B4-BE49-F238E27FC236}">
                <a16:creationId xmlns:a16="http://schemas.microsoft.com/office/drawing/2014/main" id="{2999B971-1C23-4756-94E2-9C52853C7460}"/>
              </a:ext>
            </a:extLst>
          </p:cNvPr>
          <p:cNvSpPr txBox="1"/>
          <p:nvPr/>
        </p:nvSpPr>
        <p:spPr>
          <a:xfrm>
            <a:off x="2108648" y="5048462"/>
            <a:ext cx="5336438" cy="461665"/>
          </a:xfrm>
          <a:prstGeom prst="rect">
            <a:avLst/>
          </a:prstGeom>
          <a:noFill/>
        </p:spPr>
        <p:txBody>
          <a:bodyPr wrap="square" rtlCol="0">
            <a:spAutoFit/>
          </a:bodyPr>
          <a:lstStyle/>
          <a:p>
            <a:r>
              <a:rPr kumimoji="1" lang="en-US" altLang="ja-JP" sz="2400" dirty="0"/>
              <a:t>1850</a:t>
            </a:r>
            <a:r>
              <a:rPr kumimoji="1" lang="ja-JP" altLang="en-US" sz="2400" dirty="0"/>
              <a:t>年からの</a:t>
            </a:r>
            <a:r>
              <a:rPr kumimoji="1" lang="en-US" altLang="ja-JP" sz="2400" dirty="0"/>
              <a:t>CO2</a:t>
            </a:r>
            <a:r>
              <a:rPr kumimoji="1" lang="ja-JP" altLang="en-US" sz="2400" dirty="0"/>
              <a:t>累積排出量</a:t>
            </a:r>
          </a:p>
        </p:txBody>
      </p:sp>
      <p:sp>
        <p:nvSpPr>
          <p:cNvPr id="6" name="テキスト ボックス 5">
            <a:extLst>
              <a:ext uri="{FF2B5EF4-FFF2-40B4-BE49-F238E27FC236}">
                <a16:creationId xmlns:a16="http://schemas.microsoft.com/office/drawing/2014/main" id="{BE7F76D5-1429-4D28-A636-FBEE527BC33A}"/>
              </a:ext>
            </a:extLst>
          </p:cNvPr>
          <p:cNvSpPr txBox="1"/>
          <p:nvPr/>
        </p:nvSpPr>
        <p:spPr>
          <a:xfrm rot="16200000">
            <a:off x="-344840" y="2319632"/>
            <a:ext cx="1771429" cy="461665"/>
          </a:xfrm>
          <a:prstGeom prst="rect">
            <a:avLst/>
          </a:prstGeom>
          <a:noFill/>
        </p:spPr>
        <p:txBody>
          <a:bodyPr wrap="square" rtlCol="0">
            <a:spAutoFit/>
          </a:bodyPr>
          <a:lstStyle/>
          <a:p>
            <a:r>
              <a:rPr kumimoji="1" lang="ja-JP" altLang="en-US" sz="2400" dirty="0"/>
              <a:t>気温上昇量</a:t>
            </a:r>
          </a:p>
        </p:txBody>
      </p:sp>
      <p:sp>
        <p:nvSpPr>
          <p:cNvPr id="8" name="テキスト ボックス 7">
            <a:extLst>
              <a:ext uri="{FF2B5EF4-FFF2-40B4-BE49-F238E27FC236}">
                <a16:creationId xmlns:a16="http://schemas.microsoft.com/office/drawing/2014/main" id="{E102CC4B-6CFE-4144-BEB8-B9EF04083EAA}"/>
              </a:ext>
            </a:extLst>
          </p:cNvPr>
          <p:cNvSpPr txBox="1"/>
          <p:nvPr/>
        </p:nvSpPr>
        <p:spPr>
          <a:xfrm>
            <a:off x="5010351" y="3156242"/>
            <a:ext cx="4030412" cy="1200329"/>
          </a:xfrm>
          <a:prstGeom prst="rect">
            <a:avLst/>
          </a:prstGeom>
          <a:noFill/>
        </p:spPr>
        <p:txBody>
          <a:bodyPr wrap="square" rtlCol="0">
            <a:spAutoFit/>
          </a:bodyPr>
          <a:lstStyle/>
          <a:p>
            <a:r>
              <a:rPr kumimoji="1" lang="en-US" altLang="ja-JP" sz="2400" dirty="0"/>
              <a:t>2050</a:t>
            </a:r>
            <a:r>
              <a:rPr kumimoji="1" lang="ja-JP" altLang="en-US" sz="2400" dirty="0"/>
              <a:t>年までの各シナリオ毎の累積排出量</a:t>
            </a:r>
          </a:p>
          <a:p>
            <a:r>
              <a:rPr kumimoji="1" lang="en-US" altLang="ja-JP" sz="2400" dirty="0"/>
              <a:t>(</a:t>
            </a:r>
            <a:r>
              <a:rPr kumimoji="1" lang="ja-JP" altLang="en-US" sz="2400" dirty="0"/>
              <a:t>不確実性の幅を付けている</a:t>
            </a:r>
            <a:r>
              <a:rPr kumimoji="1" lang="en-US" altLang="ja-JP" sz="2400" dirty="0"/>
              <a:t>)</a:t>
            </a:r>
            <a:endParaRPr kumimoji="1" lang="ja-JP" altLang="en-US" sz="2400" dirty="0"/>
          </a:p>
        </p:txBody>
      </p:sp>
      <p:sp>
        <p:nvSpPr>
          <p:cNvPr id="10" name="テキスト ボックス 9">
            <a:extLst>
              <a:ext uri="{FF2B5EF4-FFF2-40B4-BE49-F238E27FC236}">
                <a16:creationId xmlns:a16="http://schemas.microsoft.com/office/drawing/2014/main" id="{2EFFFB6E-F10A-4A44-8006-971C90315612}"/>
              </a:ext>
            </a:extLst>
          </p:cNvPr>
          <p:cNvSpPr txBox="1"/>
          <p:nvPr/>
        </p:nvSpPr>
        <p:spPr>
          <a:xfrm>
            <a:off x="1254620" y="169258"/>
            <a:ext cx="4625885" cy="954107"/>
          </a:xfrm>
          <a:prstGeom prst="rect">
            <a:avLst/>
          </a:prstGeom>
          <a:noFill/>
        </p:spPr>
        <p:txBody>
          <a:bodyPr wrap="square">
            <a:spAutoFit/>
          </a:bodyPr>
          <a:lstStyle/>
          <a:p>
            <a:r>
              <a:rPr lang="ja-JP" altLang="en-US" sz="2800" b="1" kern="0" dirty="0">
                <a:solidFill>
                  <a:srgbClr val="FF0000"/>
                </a:solidFill>
                <a:latin typeface="游明朝" panose="02020400000000000000" pitchFamily="18" charset="-128"/>
                <a:ea typeface="YuGothic-Bold"/>
                <a:cs typeface="YuGothic-Bold"/>
              </a:rPr>
              <a:t>二酸化炭素の</a:t>
            </a:r>
            <a:r>
              <a:rPr lang="ja-JP" altLang="ja-JP" sz="2800" b="1" kern="0" dirty="0">
                <a:solidFill>
                  <a:srgbClr val="FF0000"/>
                </a:solidFill>
                <a:latin typeface="游明朝" panose="02020400000000000000" pitchFamily="18" charset="-128"/>
                <a:ea typeface="YuGothic-Bold"/>
                <a:cs typeface="YuGothic-Bold"/>
              </a:rPr>
              <a:t>累積排出量</a:t>
            </a:r>
            <a:r>
              <a:rPr lang="ja-JP" altLang="en-US" sz="2800" b="1" kern="0" dirty="0">
                <a:latin typeface="游明朝" panose="02020400000000000000" pitchFamily="18" charset="-128"/>
                <a:ea typeface="YuGothic-Bold"/>
                <a:cs typeface="YuGothic-Bold"/>
              </a:rPr>
              <a:t>と</a:t>
            </a:r>
          </a:p>
          <a:p>
            <a:r>
              <a:rPr lang="ja-JP" altLang="en-US" sz="2800" b="1" kern="0" dirty="0">
                <a:latin typeface="游明朝" panose="02020400000000000000" pitchFamily="18" charset="-128"/>
                <a:ea typeface="YuGothic-Bold"/>
                <a:cs typeface="YuGothic-Bold"/>
              </a:rPr>
              <a:t>気温上昇量の比例関係</a:t>
            </a:r>
            <a:endParaRPr lang="ja-JP" altLang="en-US" sz="2800" dirty="0"/>
          </a:p>
        </p:txBody>
      </p:sp>
      <p:sp>
        <p:nvSpPr>
          <p:cNvPr id="11" name="テキスト ボックス 10">
            <a:extLst>
              <a:ext uri="{FF2B5EF4-FFF2-40B4-BE49-F238E27FC236}">
                <a16:creationId xmlns:a16="http://schemas.microsoft.com/office/drawing/2014/main" id="{05124641-7F77-406D-80E8-89631D155B23}"/>
              </a:ext>
            </a:extLst>
          </p:cNvPr>
          <p:cNvSpPr txBox="1"/>
          <p:nvPr/>
        </p:nvSpPr>
        <p:spPr>
          <a:xfrm>
            <a:off x="1096240" y="5523945"/>
            <a:ext cx="6348846" cy="523220"/>
          </a:xfrm>
          <a:prstGeom prst="rect">
            <a:avLst/>
          </a:prstGeom>
          <a:noFill/>
        </p:spPr>
        <p:txBody>
          <a:bodyPr wrap="square" rtlCol="0">
            <a:spAutoFit/>
          </a:bodyPr>
          <a:lstStyle/>
          <a:p>
            <a:r>
              <a:rPr kumimoji="1" lang="en-US" altLang="ja-JP" sz="2800" dirty="0"/>
              <a:t>1.5</a:t>
            </a:r>
            <a:r>
              <a:rPr kumimoji="1" lang="ja-JP" altLang="en-US" sz="2800" dirty="0"/>
              <a:t>℃目標のための総累積排出量は？</a:t>
            </a:r>
          </a:p>
        </p:txBody>
      </p:sp>
      <p:cxnSp>
        <p:nvCxnSpPr>
          <p:cNvPr id="13" name="直線矢印コネクタ 12">
            <a:extLst>
              <a:ext uri="{FF2B5EF4-FFF2-40B4-BE49-F238E27FC236}">
                <a16:creationId xmlns:a16="http://schemas.microsoft.com/office/drawing/2014/main" id="{2B4A5345-2BCB-461A-A8A0-FC3049EFB36A}"/>
              </a:ext>
            </a:extLst>
          </p:cNvPr>
          <p:cNvCxnSpPr>
            <a:cxnSpLocks/>
          </p:cNvCxnSpPr>
          <p:nvPr/>
        </p:nvCxnSpPr>
        <p:spPr>
          <a:xfrm>
            <a:off x="1223447" y="2718680"/>
            <a:ext cx="4346080" cy="48184"/>
          </a:xfrm>
          <a:prstGeom prst="straightConnector1">
            <a:avLst/>
          </a:prstGeom>
          <a:ln w="31750">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05939855-09BE-4873-B9A3-F2F6BB30A9AB}"/>
              </a:ext>
            </a:extLst>
          </p:cNvPr>
          <p:cNvCxnSpPr>
            <a:cxnSpLocks/>
          </p:cNvCxnSpPr>
          <p:nvPr/>
        </p:nvCxnSpPr>
        <p:spPr>
          <a:xfrm>
            <a:off x="5582190" y="2816558"/>
            <a:ext cx="0" cy="1942478"/>
          </a:xfrm>
          <a:prstGeom prst="straightConnector1">
            <a:avLst/>
          </a:prstGeom>
          <a:ln w="3175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AED01F1-846D-4258-8E33-D45CF0B891AB}"/>
              </a:ext>
            </a:extLst>
          </p:cNvPr>
          <p:cNvSpPr txBox="1"/>
          <p:nvPr/>
        </p:nvSpPr>
        <p:spPr>
          <a:xfrm>
            <a:off x="1105109" y="6060983"/>
            <a:ext cx="5091292" cy="523220"/>
          </a:xfrm>
          <a:prstGeom prst="rect">
            <a:avLst/>
          </a:prstGeom>
          <a:noFill/>
        </p:spPr>
        <p:txBody>
          <a:bodyPr wrap="square" rtlCol="0">
            <a:spAutoFit/>
          </a:bodyPr>
          <a:lstStyle/>
          <a:p>
            <a:r>
              <a:rPr kumimoji="1" lang="ja-JP" altLang="en-US" sz="2800" dirty="0"/>
              <a:t>今後許される累積排出量は？</a:t>
            </a:r>
          </a:p>
        </p:txBody>
      </p:sp>
      <p:sp>
        <p:nvSpPr>
          <p:cNvPr id="19" name="楕円 18">
            <a:extLst>
              <a:ext uri="{FF2B5EF4-FFF2-40B4-BE49-F238E27FC236}">
                <a16:creationId xmlns:a16="http://schemas.microsoft.com/office/drawing/2014/main" id="{62CAC87A-5C2B-414A-9469-20B1E7643BE1}"/>
              </a:ext>
            </a:extLst>
          </p:cNvPr>
          <p:cNvSpPr>
            <a:spLocks noChangeAspect="1"/>
          </p:cNvSpPr>
          <p:nvPr/>
        </p:nvSpPr>
        <p:spPr>
          <a:xfrm>
            <a:off x="4623617" y="447936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B070123F-D834-47FE-9A1E-FD91A16FA465}"/>
              </a:ext>
            </a:extLst>
          </p:cNvPr>
          <p:cNvSpPr txBox="1"/>
          <p:nvPr/>
        </p:nvSpPr>
        <p:spPr>
          <a:xfrm>
            <a:off x="4157828" y="4183503"/>
            <a:ext cx="806834" cy="400110"/>
          </a:xfrm>
          <a:prstGeom prst="rect">
            <a:avLst/>
          </a:prstGeom>
          <a:noFill/>
        </p:spPr>
        <p:txBody>
          <a:bodyPr wrap="square" rtlCol="0">
            <a:spAutoFit/>
          </a:bodyPr>
          <a:lstStyle/>
          <a:p>
            <a:r>
              <a:rPr kumimoji="1" lang="ja-JP" altLang="en-US" sz="2000" dirty="0"/>
              <a:t>現在</a:t>
            </a:r>
          </a:p>
        </p:txBody>
      </p:sp>
      <p:cxnSp>
        <p:nvCxnSpPr>
          <p:cNvPr id="22" name="直線コネクタ 21">
            <a:extLst>
              <a:ext uri="{FF2B5EF4-FFF2-40B4-BE49-F238E27FC236}">
                <a16:creationId xmlns:a16="http://schemas.microsoft.com/office/drawing/2014/main" id="{C3A7CBA2-BB1C-4443-A734-929E1671A2BC}"/>
              </a:ext>
            </a:extLst>
          </p:cNvPr>
          <p:cNvCxnSpPr/>
          <p:nvPr/>
        </p:nvCxnSpPr>
        <p:spPr>
          <a:xfrm>
            <a:off x="4851699" y="4759036"/>
            <a:ext cx="730491"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FC21AA9F-2C09-488B-93E6-874B2C27D428}"/>
              </a:ext>
            </a:extLst>
          </p:cNvPr>
          <p:cNvSpPr txBox="1"/>
          <p:nvPr/>
        </p:nvSpPr>
        <p:spPr>
          <a:xfrm>
            <a:off x="7122530" y="2140579"/>
            <a:ext cx="2021469" cy="1015663"/>
          </a:xfrm>
          <a:prstGeom prst="rect">
            <a:avLst/>
          </a:prstGeom>
          <a:noFill/>
        </p:spPr>
        <p:txBody>
          <a:bodyPr wrap="square" rtlCol="0">
            <a:spAutoFit/>
          </a:bodyPr>
          <a:lstStyle/>
          <a:p>
            <a:r>
              <a:rPr kumimoji="1" lang="en-US" altLang="ja-JP" sz="2000" dirty="0"/>
              <a:t>5</a:t>
            </a:r>
            <a:r>
              <a:rPr kumimoji="1" lang="ja-JP" altLang="en-US" sz="2000" dirty="0"/>
              <a:t>つのシナリオの線がほぼ重なっている</a:t>
            </a:r>
          </a:p>
        </p:txBody>
      </p:sp>
    </p:spTree>
    <p:extLst>
      <p:ext uri="{BB962C8B-B14F-4D97-AF65-F5344CB8AC3E}">
        <p14:creationId xmlns:p14="http://schemas.microsoft.com/office/powerpoint/2010/main" val="114804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animBg="1"/>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44</a:t>
            </a:fld>
            <a:endParaRPr lang="ja-JP" altLang="en-US">
              <a:solidFill>
                <a:prstClr val="black">
                  <a:tint val="75000"/>
                </a:prstClr>
              </a:solidFill>
            </a:endParaRPr>
          </a:p>
        </p:txBody>
      </p:sp>
      <p:sp>
        <p:nvSpPr>
          <p:cNvPr id="2" name="テキスト ボックス 1">
            <a:extLst>
              <a:ext uri="{FF2B5EF4-FFF2-40B4-BE49-F238E27FC236}">
                <a16:creationId xmlns:a16="http://schemas.microsoft.com/office/drawing/2014/main" id="{9CDAF537-2111-423B-8B5E-18F31DBEDEFC}"/>
              </a:ext>
            </a:extLst>
          </p:cNvPr>
          <p:cNvSpPr txBox="1"/>
          <p:nvPr/>
        </p:nvSpPr>
        <p:spPr>
          <a:xfrm>
            <a:off x="457198" y="3595542"/>
            <a:ext cx="8468592" cy="461665"/>
          </a:xfrm>
          <a:prstGeom prst="rect">
            <a:avLst/>
          </a:prstGeom>
          <a:noFill/>
        </p:spPr>
        <p:txBody>
          <a:bodyPr wrap="square" rtlCol="0">
            <a:spAutoFit/>
          </a:bodyPr>
          <a:lstStyle/>
          <a:p>
            <a:r>
              <a:rPr kumimoji="1" lang="ja-JP" altLang="en-US" sz="2400" dirty="0"/>
              <a:t>現在の排出量 約</a:t>
            </a:r>
            <a:r>
              <a:rPr kumimoji="1" lang="en-US" altLang="ja-JP" sz="2400" dirty="0"/>
              <a:t>40/</a:t>
            </a:r>
            <a:r>
              <a:rPr kumimoji="1" lang="ja-JP" altLang="en-US" sz="2400" dirty="0"/>
              <a:t>年 なので，</a:t>
            </a:r>
            <a:r>
              <a:rPr kumimoji="1" lang="en-US" altLang="ja-JP" sz="2400" dirty="0"/>
              <a:t>10</a:t>
            </a:r>
            <a:r>
              <a:rPr kumimoji="1" lang="ja-JP" altLang="en-US" sz="2400" dirty="0"/>
              <a:t>年分程度しか残されていない</a:t>
            </a:r>
          </a:p>
        </p:txBody>
      </p:sp>
      <p:sp>
        <p:nvSpPr>
          <p:cNvPr id="3" name="テキスト ボックス 2">
            <a:extLst>
              <a:ext uri="{FF2B5EF4-FFF2-40B4-BE49-F238E27FC236}">
                <a16:creationId xmlns:a16="http://schemas.microsoft.com/office/drawing/2014/main" id="{7E105D3D-653A-4EA7-A303-B8B5557C46CB}"/>
              </a:ext>
            </a:extLst>
          </p:cNvPr>
          <p:cNvSpPr txBox="1"/>
          <p:nvPr/>
        </p:nvSpPr>
        <p:spPr>
          <a:xfrm>
            <a:off x="366492" y="4145982"/>
            <a:ext cx="8226790" cy="2369880"/>
          </a:xfrm>
          <a:prstGeom prst="rect">
            <a:avLst/>
          </a:prstGeom>
          <a:noFill/>
        </p:spPr>
        <p:txBody>
          <a:bodyPr wrap="square" rtlCol="0">
            <a:spAutoFit/>
          </a:bodyPr>
          <a:lstStyle/>
          <a:p>
            <a:r>
              <a:rPr kumimoji="1" lang="ja-JP" altLang="en-US" sz="2800" dirty="0"/>
              <a:t>重要なこと</a:t>
            </a:r>
          </a:p>
          <a:p>
            <a:r>
              <a:rPr kumimoji="1" lang="ja-JP" altLang="en-US" sz="2400" dirty="0"/>
              <a:t>・</a:t>
            </a:r>
            <a:r>
              <a:rPr kumimoji="1" lang="en-US" altLang="ja-JP" sz="2400" dirty="0"/>
              <a:t>1.5</a:t>
            </a:r>
            <a:r>
              <a:rPr kumimoji="1" lang="ja-JP" altLang="en-US" sz="2400" dirty="0"/>
              <a:t>℃に</a:t>
            </a:r>
            <a:r>
              <a:rPr kumimoji="1" lang="en-US" altLang="ja-JP" sz="2400" dirty="0"/>
              <a:t>(2</a:t>
            </a:r>
            <a:r>
              <a:rPr kumimoji="1" lang="ja-JP" altLang="en-US" sz="2400" dirty="0"/>
              <a:t>℃でも</a:t>
            </a:r>
            <a:r>
              <a:rPr kumimoji="1" lang="en-US" altLang="ja-JP" sz="2400" dirty="0"/>
              <a:t>)</a:t>
            </a:r>
            <a:r>
              <a:rPr kumimoji="1" lang="ja-JP" altLang="en-US" sz="2400" dirty="0"/>
              <a:t>気温上昇を抑えるには，</a:t>
            </a:r>
            <a:r>
              <a:rPr kumimoji="1" lang="ja-JP" altLang="en-US" sz="2400" dirty="0">
                <a:solidFill>
                  <a:srgbClr val="FF0000"/>
                </a:solidFill>
              </a:rPr>
              <a:t>必ず正味ゼロ</a:t>
            </a:r>
            <a:r>
              <a:rPr kumimoji="1" lang="en-US" altLang="ja-JP" sz="2400" dirty="0">
                <a:solidFill>
                  <a:srgbClr val="FF0000"/>
                </a:solidFill>
              </a:rPr>
              <a:t>(</a:t>
            </a:r>
            <a:r>
              <a:rPr kumimoji="1" lang="ja-JP" altLang="en-US" sz="2400" dirty="0">
                <a:solidFill>
                  <a:srgbClr val="FF0000"/>
                </a:solidFill>
              </a:rPr>
              <a:t>カー</a:t>
            </a:r>
          </a:p>
          <a:p>
            <a:r>
              <a:rPr kumimoji="1" lang="ja-JP" altLang="en-US" sz="2400" dirty="0">
                <a:solidFill>
                  <a:srgbClr val="FF0000"/>
                </a:solidFill>
              </a:rPr>
              <a:t>　ボンニュートラル</a:t>
            </a:r>
            <a:r>
              <a:rPr kumimoji="1" lang="en-US" altLang="ja-JP" sz="2400" dirty="0">
                <a:solidFill>
                  <a:srgbClr val="FF0000"/>
                </a:solidFill>
              </a:rPr>
              <a:t>)</a:t>
            </a:r>
            <a:r>
              <a:rPr kumimoji="1" lang="ja-JP" altLang="en-US" sz="2400" dirty="0">
                <a:solidFill>
                  <a:srgbClr val="FF0000"/>
                </a:solidFill>
              </a:rPr>
              <a:t>を実現</a:t>
            </a:r>
            <a:r>
              <a:rPr kumimoji="1" lang="ja-JP" altLang="en-US" sz="2400" dirty="0"/>
              <a:t>しなければならない。</a:t>
            </a:r>
          </a:p>
          <a:p>
            <a:r>
              <a:rPr kumimoji="1" lang="ja-JP" altLang="en-US" sz="2400" dirty="0"/>
              <a:t>・途中経過も重要。</a:t>
            </a:r>
            <a:r>
              <a:rPr kumimoji="1" lang="en-US" altLang="ja-JP" sz="2400" dirty="0"/>
              <a:t>2050</a:t>
            </a:r>
            <a:r>
              <a:rPr kumimoji="1" lang="ja-JP" altLang="en-US" sz="2400" dirty="0"/>
              <a:t>年に正味ゼロを達成さえすれば</a:t>
            </a:r>
            <a:r>
              <a:rPr kumimoji="1" lang="en-US" altLang="ja-JP" sz="2400" dirty="0"/>
              <a:t>2030</a:t>
            </a:r>
            <a:r>
              <a:rPr kumimoji="1" lang="ja-JP" altLang="en-US" sz="2400" dirty="0"/>
              <a:t>年</a:t>
            </a:r>
          </a:p>
          <a:p>
            <a:r>
              <a:rPr kumimoji="1" lang="ja-JP" altLang="en-US" sz="2400" dirty="0"/>
              <a:t>　はどうであってもよいとはならず</a:t>
            </a:r>
            <a:r>
              <a:rPr kumimoji="1" lang="en-US" altLang="ja-JP" sz="2400" dirty="0"/>
              <a:t>(</a:t>
            </a:r>
            <a:r>
              <a:rPr kumimoji="1" lang="ja-JP" altLang="en-US" sz="2400" dirty="0"/>
              <a:t>単なる通過点ではない</a:t>
            </a:r>
            <a:r>
              <a:rPr kumimoji="1" lang="en-US" altLang="ja-JP" sz="2400" dirty="0"/>
              <a:t>)</a:t>
            </a:r>
            <a:r>
              <a:rPr kumimoji="1" lang="ja-JP" altLang="en-US" sz="2400" dirty="0"/>
              <a:t>，そ</a:t>
            </a:r>
          </a:p>
          <a:p>
            <a:r>
              <a:rPr kumimoji="1" lang="ja-JP" altLang="en-US" sz="2400" dirty="0"/>
              <a:t>　こでも十分な削減計画をたてる必要がある。</a:t>
            </a:r>
          </a:p>
        </p:txBody>
      </p:sp>
      <p:pic>
        <p:nvPicPr>
          <p:cNvPr id="6" name="図 5">
            <a:extLst>
              <a:ext uri="{FF2B5EF4-FFF2-40B4-BE49-F238E27FC236}">
                <a16:creationId xmlns:a16="http://schemas.microsoft.com/office/drawing/2014/main" id="{1A66BF71-800C-454E-8909-F3D853798FEE}"/>
              </a:ext>
            </a:extLst>
          </p:cNvPr>
          <p:cNvPicPr>
            <a:picLocks noChangeAspect="1"/>
          </p:cNvPicPr>
          <p:nvPr/>
        </p:nvPicPr>
        <p:blipFill rotWithShape="1">
          <a:blip r:embed="rId3"/>
          <a:srcRect t="21756"/>
          <a:stretch/>
        </p:blipFill>
        <p:spPr>
          <a:xfrm>
            <a:off x="811089" y="387315"/>
            <a:ext cx="7030720" cy="3076492"/>
          </a:xfrm>
          <a:prstGeom prst="rect">
            <a:avLst/>
          </a:prstGeom>
        </p:spPr>
      </p:pic>
      <p:sp>
        <p:nvSpPr>
          <p:cNvPr id="8" name="テキスト ボックス 7">
            <a:extLst>
              <a:ext uri="{FF2B5EF4-FFF2-40B4-BE49-F238E27FC236}">
                <a16:creationId xmlns:a16="http://schemas.microsoft.com/office/drawing/2014/main" id="{9914BDD3-4756-45D7-9360-CE2F6AAAD98A}"/>
              </a:ext>
            </a:extLst>
          </p:cNvPr>
          <p:cNvSpPr txBox="1"/>
          <p:nvPr/>
        </p:nvSpPr>
        <p:spPr>
          <a:xfrm>
            <a:off x="6352046" y="502079"/>
            <a:ext cx="1978139" cy="461665"/>
          </a:xfrm>
          <a:prstGeom prst="rect">
            <a:avLst/>
          </a:prstGeom>
          <a:noFill/>
        </p:spPr>
        <p:txBody>
          <a:bodyPr wrap="square">
            <a:spAutoFit/>
          </a:bodyPr>
          <a:lstStyle/>
          <a:p>
            <a:r>
              <a:rPr kumimoji="1" lang="ja-JP" altLang="en-US" sz="2400" dirty="0"/>
              <a:t>単位　</a:t>
            </a:r>
            <a:r>
              <a:rPr kumimoji="1" lang="en-US" altLang="ja-JP" sz="2400" dirty="0"/>
              <a:t> GtCO2</a:t>
            </a:r>
            <a:endParaRPr lang="ja-JP" altLang="en-US" sz="2400" dirty="0"/>
          </a:p>
        </p:txBody>
      </p:sp>
      <p:sp>
        <p:nvSpPr>
          <p:cNvPr id="9" name="テキスト ボックス 8">
            <a:extLst>
              <a:ext uri="{FF2B5EF4-FFF2-40B4-BE49-F238E27FC236}">
                <a16:creationId xmlns:a16="http://schemas.microsoft.com/office/drawing/2014/main" id="{2949DA4F-DD29-4E0B-8DF7-A15786BB93BC}"/>
              </a:ext>
            </a:extLst>
          </p:cNvPr>
          <p:cNvSpPr txBox="1"/>
          <p:nvPr/>
        </p:nvSpPr>
        <p:spPr>
          <a:xfrm>
            <a:off x="467588" y="732912"/>
            <a:ext cx="857249" cy="461665"/>
          </a:xfrm>
          <a:prstGeom prst="rect">
            <a:avLst/>
          </a:prstGeom>
          <a:noFill/>
        </p:spPr>
        <p:txBody>
          <a:bodyPr wrap="square" rtlCol="0">
            <a:spAutoFit/>
          </a:bodyPr>
          <a:lstStyle/>
          <a:p>
            <a:r>
              <a:rPr kumimoji="1" lang="en-US" altLang="ja-JP" sz="2400" dirty="0"/>
              <a:t>2560</a:t>
            </a:r>
            <a:endParaRPr kumimoji="1" lang="ja-JP" altLang="en-US" sz="2400" dirty="0"/>
          </a:p>
        </p:txBody>
      </p:sp>
      <p:sp>
        <p:nvSpPr>
          <p:cNvPr id="10" name="テキスト ボックス 9">
            <a:extLst>
              <a:ext uri="{FF2B5EF4-FFF2-40B4-BE49-F238E27FC236}">
                <a16:creationId xmlns:a16="http://schemas.microsoft.com/office/drawing/2014/main" id="{2C91B8D5-B758-4D24-88C7-922CBFBCB2BB}"/>
              </a:ext>
            </a:extLst>
          </p:cNvPr>
          <p:cNvSpPr txBox="1"/>
          <p:nvPr/>
        </p:nvSpPr>
        <p:spPr>
          <a:xfrm>
            <a:off x="1797626" y="342138"/>
            <a:ext cx="1444337" cy="369332"/>
          </a:xfrm>
          <a:prstGeom prst="rect">
            <a:avLst/>
          </a:prstGeom>
          <a:noFill/>
        </p:spPr>
        <p:txBody>
          <a:bodyPr wrap="square" rtlCol="0">
            <a:spAutoFit/>
          </a:bodyPr>
          <a:lstStyle/>
          <a:p>
            <a:r>
              <a:rPr kumimoji="1" lang="en-US" altLang="ja-JP" dirty="0">
                <a:solidFill>
                  <a:srgbClr val="FF0000"/>
                </a:solidFill>
              </a:rPr>
              <a:t>1750</a:t>
            </a:r>
            <a:r>
              <a:rPr kumimoji="1" lang="en-US" altLang="ja-JP" dirty="0"/>
              <a:t>-2019</a:t>
            </a:r>
            <a:r>
              <a:rPr kumimoji="1" lang="ja-JP" altLang="en-US" dirty="0"/>
              <a:t>年</a:t>
            </a:r>
          </a:p>
        </p:txBody>
      </p:sp>
      <p:sp>
        <p:nvSpPr>
          <p:cNvPr id="11" name="テキスト ボックス 10">
            <a:extLst>
              <a:ext uri="{FF2B5EF4-FFF2-40B4-BE49-F238E27FC236}">
                <a16:creationId xmlns:a16="http://schemas.microsoft.com/office/drawing/2014/main" id="{D0C65880-B078-4174-9A95-2206D47F9566}"/>
              </a:ext>
            </a:extLst>
          </p:cNvPr>
          <p:cNvSpPr txBox="1"/>
          <p:nvPr/>
        </p:nvSpPr>
        <p:spPr>
          <a:xfrm>
            <a:off x="6089072" y="1925561"/>
            <a:ext cx="1579419" cy="461665"/>
          </a:xfrm>
          <a:prstGeom prst="rect">
            <a:avLst/>
          </a:prstGeom>
          <a:noFill/>
        </p:spPr>
        <p:txBody>
          <a:bodyPr wrap="square" rtlCol="0">
            <a:spAutoFit/>
          </a:bodyPr>
          <a:lstStyle/>
          <a:p>
            <a:r>
              <a:rPr kumimoji="1" lang="en-US" altLang="ja-JP" sz="2400" dirty="0"/>
              <a:t>500 (50%)</a:t>
            </a:r>
            <a:endParaRPr kumimoji="1" lang="ja-JP" altLang="en-US" sz="2400" dirty="0"/>
          </a:p>
        </p:txBody>
      </p:sp>
      <p:sp>
        <p:nvSpPr>
          <p:cNvPr id="12" name="テキスト ボックス 11">
            <a:extLst>
              <a:ext uri="{FF2B5EF4-FFF2-40B4-BE49-F238E27FC236}">
                <a16:creationId xmlns:a16="http://schemas.microsoft.com/office/drawing/2014/main" id="{0E02ECE9-063A-429C-B06E-000FEE677F82}"/>
              </a:ext>
            </a:extLst>
          </p:cNvPr>
          <p:cNvSpPr txBox="1"/>
          <p:nvPr/>
        </p:nvSpPr>
        <p:spPr>
          <a:xfrm>
            <a:off x="259772" y="2986766"/>
            <a:ext cx="1797628" cy="369332"/>
          </a:xfrm>
          <a:prstGeom prst="rect">
            <a:avLst/>
          </a:prstGeom>
          <a:noFill/>
        </p:spPr>
        <p:txBody>
          <a:bodyPr wrap="square" rtlCol="0">
            <a:spAutoFit/>
          </a:bodyPr>
          <a:lstStyle/>
          <a:p>
            <a:r>
              <a:rPr kumimoji="1" lang="en-US" altLang="ja-JP" dirty="0"/>
              <a:t>FAQ 5.4, Fig. 1</a:t>
            </a:r>
            <a:endParaRPr kumimoji="1" lang="ja-JP" altLang="en-US" dirty="0"/>
          </a:p>
        </p:txBody>
      </p:sp>
      <p:sp>
        <p:nvSpPr>
          <p:cNvPr id="18" name="テキスト ボックス 17">
            <a:extLst>
              <a:ext uri="{FF2B5EF4-FFF2-40B4-BE49-F238E27FC236}">
                <a16:creationId xmlns:a16="http://schemas.microsoft.com/office/drawing/2014/main" id="{D8DE07FF-02D3-4483-8B6D-4E5CAF9521D8}"/>
              </a:ext>
            </a:extLst>
          </p:cNvPr>
          <p:cNvSpPr txBox="1"/>
          <p:nvPr/>
        </p:nvSpPr>
        <p:spPr>
          <a:xfrm>
            <a:off x="3403021" y="1508583"/>
            <a:ext cx="1537856" cy="461665"/>
          </a:xfrm>
          <a:prstGeom prst="rect">
            <a:avLst/>
          </a:prstGeom>
          <a:noFill/>
        </p:spPr>
        <p:txBody>
          <a:bodyPr wrap="square">
            <a:spAutoFit/>
          </a:bodyPr>
          <a:lstStyle/>
          <a:p>
            <a:r>
              <a:rPr kumimoji="1" lang="en-US" altLang="ja-JP" sz="2400" dirty="0"/>
              <a:t>400 (67%)</a:t>
            </a:r>
            <a:endParaRPr kumimoji="1" lang="ja-JP" altLang="en-US" sz="2400" dirty="0"/>
          </a:p>
        </p:txBody>
      </p:sp>
      <p:cxnSp>
        <p:nvCxnSpPr>
          <p:cNvPr id="20" name="直線矢印コネクタ 19">
            <a:extLst>
              <a:ext uri="{FF2B5EF4-FFF2-40B4-BE49-F238E27FC236}">
                <a16:creationId xmlns:a16="http://schemas.microsoft.com/office/drawing/2014/main" id="{28AD25F5-1A54-427A-8C69-0A39246FFBDC}"/>
              </a:ext>
            </a:extLst>
          </p:cNvPr>
          <p:cNvCxnSpPr>
            <a:cxnSpLocks/>
          </p:cNvCxnSpPr>
          <p:nvPr/>
        </p:nvCxnSpPr>
        <p:spPr>
          <a:xfrm>
            <a:off x="4447309" y="1925561"/>
            <a:ext cx="493568" cy="361579"/>
          </a:xfrm>
          <a:prstGeom prst="straightConnector1">
            <a:avLst/>
          </a:prstGeom>
          <a:ln w="31750">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199031FA-EDE4-4A89-B861-D04C51BEDF92}"/>
              </a:ext>
            </a:extLst>
          </p:cNvPr>
          <p:cNvCxnSpPr>
            <a:cxnSpLocks/>
            <a:stCxn id="11" idx="1"/>
          </p:cNvCxnSpPr>
          <p:nvPr/>
        </p:nvCxnSpPr>
        <p:spPr>
          <a:xfrm flipH="1">
            <a:off x="5465618" y="2156394"/>
            <a:ext cx="623454" cy="130746"/>
          </a:xfrm>
          <a:prstGeom prst="straightConnector1">
            <a:avLst/>
          </a:prstGeom>
          <a:ln w="2540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D30811D0-EA28-4624-9797-EC61AED3A668}"/>
              </a:ext>
            </a:extLst>
          </p:cNvPr>
          <p:cNvSpPr txBox="1"/>
          <p:nvPr/>
        </p:nvSpPr>
        <p:spPr>
          <a:xfrm>
            <a:off x="5486400" y="3158669"/>
            <a:ext cx="2057400" cy="461665"/>
          </a:xfrm>
          <a:prstGeom prst="rect">
            <a:avLst/>
          </a:prstGeom>
          <a:noFill/>
        </p:spPr>
        <p:txBody>
          <a:bodyPr wrap="square" rtlCol="0">
            <a:spAutoFit/>
          </a:bodyPr>
          <a:lstStyle/>
          <a:p>
            <a:r>
              <a:rPr lang="en-US" altLang="ja-JP" sz="2400" dirty="0"/>
              <a:t>1150   1350</a:t>
            </a:r>
            <a:endParaRPr kumimoji="1" lang="ja-JP" altLang="en-US" sz="2400" dirty="0"/>
          </a:p>
        </p:txBody>
      </p:sp>
      <p:sp>
        <p:nvSpPr>
          <p:cNvPr id="27" name="テキスト ボックス 26">
            <a:extLst>
              <a:ext uri="{FF2B5EF4-FFF2-40B4-BE49-F238E27FC236}">
                <a16:creationId xmlns:a16="http://schemas.microsoft.com/office/drawing/2014/main" id="{3590BC34-38E3-46DE-BD11-613FB519F008}"/>
              </a:ext>
            </a:extLst>
          </p:cNvPr>
          <p:cNvSpPr txBox="1"/>
          <p:nvPr/>
        </p:nvSpPr>
        <p:spPr>
          <a:xfrm>
            <a:off x="737752" y="1984461"/>
            <a:ext cx="1808017" cy="830997"/>
          </a:xfrm>
          <a:prstGeom prst="rect">
            <a:avLst/>
          </a:prstGeom>
          <a:noFill/>
        </p:spPr>
        <p:txBody>
          <a:bodyPr wrap="square" rtlCol="0">
            <a:spAutoFit/>
          </a:bodyPr>
          <a:lstStyle/>
          <a:p>
            <a:r>
              <a:rPr kumimoji="1" lang="en-US" altLang="ja-JP" sz="2400" dirty="0"/>
              <a:t>CO2</a:t>
            </a:r>
            <a:r>
              <a:rPr kumimoji="1" lang="ja-JP" altLang="en-US" sz="2400" dirty="0"/>
              <a:t>以外の</a:t>
            </a:r>
            <a:r>
              <a:rPr kumimoji="1" lang="en-US" altLang="ja-JP" sz="2400" dirty="0"/>
              <a:t>GHG +/-220</a:t>
            </a:r>
            <a:endParaRPr kumimoji="1" lang="ja-JP" altLang="en-US" sz="2400" dirty="0"/>
          </a:p>
        </p:txBody>
      </p:sp>
      <p:sp>
        <p:nvSpPr>
          <p:cNvPr id="5" name="テキスト ボックス 4">
            <a:extLst>
              <a:ext uri="{FF2B5EF4-FFF2-40B4-BE49-F238E27FC236}">
                <a16:creationId xmlns:a16="http://schemas.microsoft.com/office/drawing/2014/main" id="{CEB962AD-79F8-49FB-8ECC-D1602E266E76}"/>
              </a:ext>
            </a:extLst>
          </p:cNvPr>
          <p:cNvSpPr txBox="1"/>
          <p:nvPr/>
        </p:nvSpPr>
        <p:spPr>
          <a:xfrm>
            <a:off x="4143772" y="2139647"/>
            <a:ext cx="807712" cy="1169551"/>
          </a:xfrm>
          <a:prstGeom prst="rect">
            <a:avLst/>
          </a:prstGeom>
          <a:noFill/>
        </p:spPr>
        <p:txBody>
          <a:bodyPr wrap="square" rtlCol="0">
            <a:spAutoFit/>
          </a:bodyPr>
          <a:lstStyle/>
          <a:p>
            <a:r>
              <a:rPr kumimoji="1" lang="en-US" altLang="ja-JP" sz="2000" b="1" dirty="0"/>
              <a:t>1.5</a:t>
            </a:r>
            <a:r>
              <a:rPr kumimoji="1" lang="ja-JP" altLang="en-US" sz="2000" b="1" dirty="0"/>
              <a:t>℃</a:t>
            </a:r>
          </a:p>
          <a:p>
            <a:pPr>
              <a:lnSpc>
                <a:spcPct val="150000"/>
              </a:lnSpc>
            </a:pPr>
            <a:endParaRPr lang="ja-JP" altLang="en-US" sz="2000" b="1" dirty="0"/>
          </a:p>
          <a:p>
            <a:r>
              <a:rPr lang="en-US" altLang="ja-JP" sz="2000" b="1" dirty="0"/>
              <a:t> 2</a:t>
            </a:r>
            <a:r>
              <a:rPr lang="ja-JP" altLang="en-US" sz="2000" b="1" dirty="0"/>
              <a:t>℃</a:t>
            </a:r>
            <a:endParaRPr kumimoji="1" lang="ja-JP" altLang="en-US" sz="2000" b="1" dirty="0"/>
          </a:p>
        </p:txBody>
      </p:sp>
    </p:spTree>
    <p:extLst>
      <p:ext uri="{BB962C8B-B14F-4D97-AF65-F5344CB8AC3E}">
        <p14:creationId xmlns:p14="http://schemas.microsoft.com/office/powerpoint/2010/main" val="2134072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45</a:t>
            </a:fld>
            <a:endParaRPr lang="ja-JP" altLang="en-US" dirty="0">
              <a:solidFill>
                <a:prstClr val="black">
                  <a:tint val="75000"/>
                </a:prstClr>
              </a:solidFill>
            </a:endParaRPr>
          </a:p>
        </p:txBody>
      </p:sp>
      <p:sp>
        <p:nvSpPr>
          <p:cNvPr id="2" name="テキスト ボックス 1">
            <a:extLst>
              <a:ext uri="{FF2B5EF4-FFF2-40B4-BE49-F238E27FC236}">
                <a16:creationId xmlns:a16="http://schemas.microsoft.com/office/drawing/2014/main" id="{5572C931-A7AA-4F41-B8D6-01F7FE298894}"/>
              </a:ext>
            </a:extLst>
          </p:cNvPr>
          <p:cNvSpPr txBox="1"/>
          <p:nvPr/>
        </p:nvSpPr>
        <p:spPr>
          <a:xfrm>
            <a:off x="644785" y="3066483"/>
            <a:ext cx="6841865" cy="646331"/>
          </a:xfrm>
          <a:prstGeom prst="rect">
            <a:avLst/>
          </a:prstGeom>
          <a:noFill/>
        </p:spPr>
        <p:txBody>
          <a:bodyPr wrap="square" rtlCol="0">
            <a:spAutoFit/>
          </a:bodyPr>
          <a:lstStyle/>
          <a:p>
            <a:r>
              <a:rPr kumimoji="1" lang="ja-JP" altLang="en-US" sz="3600" dirty="0"/>
              <a:t>私たちにとって </a:t>
            </a:r>
            <a:r>
              <a:rPr kumimoji="1" lang="en-US" altLang="ja-JP" sz="3600" dirty="0"/>
              <a:t>IPCC AR6 </a:t>
            </a:r>
            <a:r>
              <a:rPr kumimoji="1" lang="ja-JP" altLang="en-US" sz="3600" dirty="0"/>
              <a:t>とは？</a:t>
            </a:r>
          </a:p>
        </p:txBody>
      </p:sp>
      <p:sp>
        <p:nvSpPr>
          <p:cNvPr id="3" name="テキスト ボックス 2">
            <a:extLst>
              <a:ext uri="{FF2B5EF4-FFF2-40B4-BE49-F238E27FC236}">
                <a16:creationId xmlns:a16="http://schemas.microsoft.com/office/drawing/2014/main" id="{36D858BF-4AF3-4C33-8C6A-5789D807A868}"/>
              </a:ext>
            </a:extLst>
          </p:cNvPr>
          <p:cNvSpPr txBox="1"/>
          <p:nvPr/>
        </p:nvSpPr>
        <p:spPr>
          <a:xfrm>
            <a:off x="970877" y="3659422"/>
            <a:ext cx="7738225" cy="2923877"/>
          </a:xfrm>
          <a:prstGeom prst="rect">
            <a:avLst/>
          </a:prstGeom>
          <a:noFill/>
        </p:spPr>
        <p:txBody>
          <a:bodyPr wrap="square" rtlCol="0">
            <a:spAutoFit/>
          </a:bodyPr>
          <a:lstStyle/>
          <a:p>
            <a:r>
              <a:rPr kumimoji="1" lang="ja-JP" altLang="en-US" sz="2800" dirty="0"/>
              <a:t>・政治や社会，企業に対する「武器」</a:t>
            </a:r>
          </a:p>
          <a:p>
            <a:r>
              <a:rPr kumimoji="1" lang="ja-JP" altLang="en-US" sz="2400" dirty="0"/>
              <a:t>　「</a:t>
            </a:r>
            <a:r>
              <a:rPr kumimoji="1" lang="en-US" altLang="ja-JP" sz="2400" dirty="0"/>
              <a:t>IPCC AR6</a:t>
            </a:r>
            <a:r>
              <a:rPr kumimoji="1" lang="ja-JP" altLang="en-US" sz="2400" dirty="0"/>
              <a:t>で述べていることを遂行してください」</a:t>
            </a:r>
          </a:p>
          <a:p>
            <a:r>
              <a:rPr kumimoji="1" lang="ja-JP" altLang="en-US" sz="2400" dirty="0"/>
              <a:t>　　特に，正味ゼロ，その後の「負の排出」，削減の</a:t>
            </a:r>
          </a:p>
          <a:p>
            <a:r>
              <a:rPr kumimoji="1" lang="ja-JP" altLang="en-US" sz="2400" dirty="0"/>
              <a:t>　　途中計画の重要性，「緩さ」は通用しないこと など</a:t>
            </a:r>
            <a:endParaRPr kumimoji="1" lang="en-US" altLang="ja-JP" sz="2400" dirty="0"/>
          </a:p>
          <a:p>
            <a:r>
              <a:rPr kumimoji="1" lang="ja-JP" altLang="en-US" sz="2800" dirty="0"/>
              <a:t>・行動の指針</a:t>
            </a:r>
          </a:p>
          <a:p>
            <a:r>
              <a:rPr kumimoji="1" lang="ja-JP" altLang="en-US" sz="2800" dirty="0"/>
              <a:t>・</a:t>
            </a:r>
            <a:r>
              <a:rPr kumimoji="1" lang="ja-JP" altLang="en-US" sz="2400" dirty="0"/>
              <a:t>ただし</a:t>
            </a:r>
            <a:r>
              <a:rPr kumimoji="1" lang="ja-JP" altLang="en-US" sz="2800" dirty="0"/>
              <a:t>「科学の言葉」</a:t>
            </a:r>
            <a:r>
              <a:rPr kumimoji="1" lang="ja-JP" altLang="en-US" sz="2400" dirty="0"/>
              <a:t>なので，それを</a:t>
            </a:r>
            <a:r>
              <a:rPr kumimoji="1" lang="ja-JP" altLang="en-US" sz="2800" dirty="0"/>
              <a:t>「伝わる言葉」</a:t>
            </a:r>
            <a:r>
              <a:rPr kumimoji="1" lang="ja-JP" altLang="en-US" sz="2400" dirty="0"/>
              <a:t>に</a:t>
            </a:r>
          </a:p>
          <a:p>
            <a:r>
              <a:rPr kumimoji="1" lang="ja-JP" altLang="en-US" sz="2800" dirty="0"/>
              <a:t>　変換する努力</a:t>
            </a:r>
            <a:r>
              <a:rPr kumimoji="1" lang="ja-JP" altLang="en-US" sz="2400" dirty="0"/>
              <a:t>は必要</a:t>
            </a:r>
          </a:p>
        </p:txBody>
      </p:sp>
      <p:sp>
        <p:nvSpPr>
          <p:cNvPr id="5" name="テキスト ボックス 4">
            <a:extLst>
              <a:ext uri="{FF2B5EF4-FFF2-40B4-BE49-F238E27FC236}">
                <a16:creationId xmlns:a16="http://schemas.microsoft.com/office/drawing/2014/main" id="{FA77E66D-C877-4A43-A97B-923AE92C3A78}"/>
              </a:ext>
            </a:extLst>
          </p:cNvPr>
          <p:cNvSpPr txBox="1"/>
          <p:nvPr/>
        </p:nvSpPr>
        <p:spPr>
          <a:xfrm>
            <a:off x="687310" y="232804"/>
            <a:ext cx="7906870" cy="2739211"/>
          </a:xfrm>
          <a:prstGeom prst="rect">
            <a:avLst/>
          </a:prstGeom>
          <a:noFill/>
        </p:spPr>
        <p:txBody>
          <a:bodyPr wrap="square" rtlCol="0">
            <a:spAutoFit/>
          </a:bodyPr>
          <a:lstStyle/>
          <a:p>
            <a:r>
              <a:rPr kumimoji="1" lang="en-US" altLang="ja-JP" sz="3200" dirty="0"/>
              <a:t>IPCC AR6 </a:t>
            </a:r>
            <a:r>
              <a:rPr kumimoji="1" lang="ja-JP" altLang="en-US" sz="3000" dirty="0"/>
              <a:t>を読んで</a:t>
            </a:r>
          </a:p>
          <a:p>
            <a:r>
              <a:rPr kumimoji="1" lang="ja-JP" altLang="en-US" sz="2800" dirty="0"/>
              <a:t>・気候科学は成熟し，精緻になった！</a:t>
            </a:r>
          </a:p>
          <a:p>
            <a:r>
              <a:rPr kumimoji="1" lang="ja-JP" altLang="en-US" sz="2800" dirty="0"/>
              <a:t>　　　</a:t>
            </a:r>
            <a:r>
              <a:rPr kumimoji="1" lang="en-US" altLang="ja-JP" sz="2800" dirty="0"/>
              <a:t>missing sink</a:t>
            </a:r>
            <a:endParaRPr kumimoji="1" lang="ja-JP" altLang="en-US" sz="2800" dirty="0"/>
          </a:p>
          <a:p>
            <a:r>
              <a:rPr kumimoji="1" lang="ja-JP" altLang="en-US" sz="2800" dirty="0"/>
              <a:t>・気候科学は総合科学である！</a:t>
            </a:r>
            <a:endParaRPr kumimoji="1" lang="en-US" altLang="ja-JP" sz="2800" dirty="0"/>
          </a:p>
          <a:p>
            <a:r>
              <a:rPr kumimoji="1" lang="ja-JP" altLang="en-US" sz="2800" dirty="0"/>
              <a:t>・</a:t>
            </a:r>
            <a:r>
              <a:rPr kumimoji="1" lang="en-US" altLang="ja-JP" sz="2800" dirty="0"/>
              <a:t>(</a:t>
            </a:r>
            <a:r>
              <a:rPr kumimoji="1" lang="ja-JP" altLang="en-US" sz="2800" dirty="0"/>
              <a:t>結果として</a:t>
            </a:r>
            <a:r>
              <a:rPr kumimoji="1" lang="en-US" altLang="ja-JP" sz="2800" dirty="0"/>
              <a:t>)</a:t>
            </a:r>
            <a:r>
              <a:rPr kumimoji="1" lang="ja-JP" altLang="en-US" sz="2800" dirty="0"/>
              <a:t>政治・社会課題に直接に影響を与える</a:t>
            </a:r>
          </a:p>
          <a:p>
            <a:r>
              <a:rPr kumimoji="1" lang="ja-JP" altLang="en-US" sz="2800" dirty="0"/>
              <a:t>　研究にも守備範囲を広げている</a:t>
            </a:r>
          </a:p>
        </p:txBody>
      </p:sp>
    </p:spTree>
    <p:extLst>
      <p:ext uri="{BB962C8B-B14F-4D97-AF65-F5344CB8AC3E}">
        <p14:creationId xmlns:p14="http://schemas.microsoft.com/office/powerpoint/2010/main" val="2642136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46</a:t>
            </a:fld>
            <a:endParaRPr lang="ja-JP" altLang="en-US">
              <a:solidFill>
                <a:prstClr val="black">
                  <a:tint val="75000"/>
                </a:prstClr>
              </a:solidFill>
            </a:endParaRPr>
          </a:p>
        </p:txBody>
      </p:sp>
      <p:sp>
        <p:nvSpPr>
          <p:cNvPr id="5" name="テキスト ボックス 4">
            <a:extLst>
              <a:ext uri="{FF2B5EF4-FFF2-40B4-BE49-F238E27FC236}">
                <a16:creationId xmlns:a16="http://schemas.microsoft.com/office/drawing/2014/main" id="{85E0366D-46C4-4706-BBA7-2432B39E612F}"/>
              </a:ext>
            </a:extLst>
          </p:cNvPr>
          <p:cNvSpPr txBox="1"/>
          <p:nvPr/>
        </p:nvSpPr>
        <p:spPr>
          <a:xfrm>
            <a:off x="445769" y="417762"/>
            <a:ext cx="8375501" cy="769441"/>
          </a:xfrm>
          <a:prstGeom prst="rect">
            <a:avLst/>
          </a:prstGeom>
          <a:noFill/>
        </p:spPr>
        <p:txBody>
          <a:bodyPr wrap="square">
            <a:spAutoFit/>
          </a:bodyPr>
          <a:lstStyle/>
          <a:p>
            <a:r>
              <a:rPr lang="ja-JP" altLang="en-US" sz="4400" dirty="0"/>
              <a:t>５</a:t>
            </a:r>
            <a:r>
              <a:rPr kumimoji="1" lang="en-US" altLang="ja-JP" sz="4400" dirty="0"/>
              <a:t>. </a:t>
            </a:r>
            <a:r>
              <a:rPr kumimoji="1" lang="ja-JP" altLang="en-US" sz="4400" dirty="0"/>
              <a:t>「地球の非常事態」という捉え方</a:t>
            </a:r>
          </a:p>
        </p:txBody>
      </p:sp>
      <p:grpSp>
        <p:nvGrpSpPr>
          <p:cNvPr id="3" name="グループ化 2">
            <a:extLst>
              <a:ext uri="{FF2B5EF4-FFF2-40B4-BE49-F238E27FC236}">
                <a16:creationId xmlns:a16="http://schemas.microsoft.com/office/drawing/2014/main" id="{CBD03295-0F63-43F2-8088-C54F8F91EB51}"/>
              </a:ext>
            </a:extLst>
          </p:cNvPr>
          <p:cNvGrpSpPr/>
          <p:nvPr/>
        </p:nvGrpSpPr>
        <p:grpSpPr>
          <a:xfrm>
            <a:off x="546990" y="1406420"/>
            <a:ext cx="8230279" cy="1263806"/>
            <a:chOff x="546990" y="1236889"/>
            <a:chExt cx="8230279" cy="1263806"/>
          </a:xfrm>
        </p:grpSpPr>
        <p:grpSp>
          <p:nvGrpSpPr>
            <p:cNvPr id="6" name="グループ化 5">
              <a:extLst>
                <a:ext uri="{FF2B5EF4-FFF2-40B4-BE49-F238E27FC236}">
                  <a16:creationId xmlns:a16="http://schemas.microsoft.com/office/drawing/2014/main" id="{962225FF-B6DE-4791-B195-CA9A2397DAA7}"/>
                </a:ext>
              </a:extLst>
            </p:cNvPr>
            <p:cNvGrpSpPr/>
            <p:nvPr/>
          </p:nvGrpSpPr>
          <p:grpSpPr>
            <a:xfrm>
              <a:off x="546990" y="1236889"/>
              <a:ext cx="5765320" cy="523220"/>
              <a:chOff x="503958" y="204150"/>
              <a:chExt cx="5765320" cy="523220"/>
            </a:xfrm>
          </p:grpSpPr>
          <p:sp>
            <p:nvSpPr>
              <p:cNvPr id="7" name="テキスト ボックス 6">
                <a:extLst>
                  <a:ext uri="{FF2B5EF4-FFF2-40B4-BE49-F238E27FC236}">
                    <a16:creationId xmlns:a16="http://schemas.microsoft.com/office/drawing/2014/main" id="{997A9B00-240D-4AB7-8B44-1D8160066D5D}"/>
                  </a:ext>
                </a:extLst>
              </p:cNvPr>
              <p:cNvSpPr txBox="1"/>
              <p:nvPr/>
            </p:nvSpPr>
            <p:spPr>
              <a:xfrm>
                <a:off x="503958" y="204150"/>
                <a:ext cx="4876115" cy="523220"/>
              </a:xfrm>
              <a:prstGeom prst="rect">
                <a:avLst/>
              </a:prstGeom>
              <a:noFill/>
            </p:spPr>
            <p:txBody>
              <a:bodyPr wrap="square" rtlCol="0">
                <a:spAutoFit/>
              </a:bodyPr>
              <a:lstStyle/>
              <a:p>
                <a:r>
                  <a:rPr kumimoji="1" lang="ja-JP" altLang="en-US" sz="2800" dirty="0"/>
                  <a:t>気候変化</a:t>
                </a:r>
                <a:r>
                  <a:rPr kumimoji="1" lang="en-US" altLang="ja-JP" sz="2800" dirty="0"/>
                  <a:t>(</a:t>
                </a:r>
                <a:r>
                  <a:rPr kumimoji="1" lang="ja-JP" altLang="en-US" sz="2800" dirty="0"/>
                  <a:t>気候危機</a:t>
                </a:r>
                <a:r>
                  <a:rPr kumimoji="1" lang="en-US" altLang="ja-JP" sz="2800" dirty="0"/>
                  <a:t>)</a:t>
                </a:r>
                <a:endParaRPr kumimoji="1" lang="ja-JP" altLang="en-US" sz="2800" dirty="0"/>
              </a:p>
            </p:txBody>
          </p:sp>
          <p:sp>
            <p:nvSpPr>
              <p:cNvPr id="8" name="テキスト ボックス 7">
                <a:extLst>
                  <a:ext uri="{FF2B5EF4-FFF2-40B4-BE49-F238E27FC236}">
                    <a16:creationId xmlns:a16="http://schemas.microsoft.com/office/drawing/2014/main" id="{6FBA0FA9-3E50-4F2A-BE6D-12908F40E2C9}"/>
                  </a:ext>
                </a:extLst>
              </p:cNvPr>
              <p:cNvSpPr txBox="1"/>
              <p:nvPr/>
            </p:nvSpPr>
            <p:spPr>
              <a:xfrm>
                <a:off x="2188540" y="204150"/>
                <a:ext cx="4080738" cy="523220"/>
              </a:xfrm>
              <a:prstGeom prst="rect">
                <a:avLst/>
              </a:prstGeom>
              <a:noFill/>
            </p:spPr>
            <p:txBody>
              <a:bodyPr wrap="square" rtlCol="0">
                <a:spAutoFit/>
              </a:bodyPr>
              <a:lstStyle/>
              <a:p>
                <a:r>
                  <a:rPr kumimoji="1" lang="ja-JP" altLang="en-US" sz="2800" dirty="0"/>
                  <a:t>　　　　　　← </a:t>
                </a:r>
                <a:r>
                  <a:rPr kumimoji="1" lang="ja-JP" altLang="en-US" sz="2800" dirty="0">
                    <a:solidFill>
                      <a:srgbClr val="FF0000"/>
                    </a:solidFill>
                  </a:rPr>
                  <a:t>地球温暖化</a:t>
                </a:r>
              </a:p>
            </p:txBody>
          </p:sp>
        </p:grpSp>
        <p:sp>
          <p:nvSpPr>
            <p:cNvPr id="9" name="テキスト ボックス 8">
              <a:extLst>
                <a:ext uri="{FF2B5EF4-FFF2-40B4-BE49-F238E27FC236}">
                  <a16:creationId xmlns:a16="http://schemas.microsoft.com/office/drawing/2014/main" id="{9BBEF462-0B02-42FD-8621-3EEE4B050BD8}"/>
                </a:ext>
              </a:extLst>
            </p:cNvPr>
            <p:cNvSpPr txBox="1"/>
            <p:nvPr/>
          </p:nvSpPr>
          <p:spPr>
            <a:xfrm>
              <a:off x="5030619" y="1669698"/>
              <a:ext cx="3746650" cy="830997"/>
            </a:xfrm>
            <a:prstGeom prst="rect">
              <a:avLst/>
            </a:prstGeom>
            <a:noFill/>
          </p:spPr>
          <p:txBody>
            <a:bodyPr wrap="square">
              <a:spAutoFit/>
            </a:bodyPr>
            <a:lstStyle/>
            <a:p>
              <a:pPr algn="l"/>
              <a:r>
                <a:rPr lang="ja-JP" altLang="en-US" sz="2400" b="0" i="0" u="none" strike="noStrike" baseline="0" dirty="0">
                  <a:latin typeface="RyuminPr6-Regular"/>
                </a:rPr>
                <a:t>気温の上昇のみがクローズアップされる傾向</a:t>
              </a:r>
              <a:endParaRPr lang="ja-JP" altLang="en-US" sz="2400" dirty="0"/>
            </a:p>
          </p:txBody>
        </p:sp>
      </p:grpSp>
      <p:sp>
        <p:nvSpPr>
          <p:cNvPr id="10" name="テキスト ボックス 9">
            <a:extLst>
              <a:ext uri="{FF2B5EF4-FFF2-40B4-BE49-F238E27FC236}">
                <a16:creationId xmlns:a16="http://schemas.microsoft.com/office/drawing/2014/main" id="{84EFAA52-0F81-41B1-A587-65A691DCA25E}"/>
              </a:ext>
            </a:extLst>
          </p:cNvPr>
          <p:cNvSpPr txBox="1"/>
          <p:nvPr/>
        </p:nvSpPr>
        <p:spPr>
          <a:xfrm>
            <a:off x="6504164" y="1079623"/>
            <a:ext cx="2467722" cy="461665"/>
          </a:xfrm>
          <a:prstGeom prst="rect">
            <a:avLst/>
          </a:prstGeom>
          <a:noFill/>
        </p:spPr>
        <p:txBody>
          <a:bodyPr wrap="square" rtlCol="0">
            <a:spAutoFit/>
          </a:bodyPr>
          <a:lstStyle/>
          <a:p>
            <a:r>
              <a:rPr kumimoji="1" lang="ja-JP" altLang="en-US" sz="2400" dirty="0">
                <a:solidFill>
                  <a:srgbClr val="3333FF"/>
                </a:solidFill>
              </a:rPr>
              <a:t>私的な捉え方</a:t>
            </a:r>
          </a:p>
        </p:txBody>
      </p:sp>
      <p:sp>
        <p:nvSpPr>
          <p:cNvPr id="11" name="テキスト ボックス 10">
            <a:extLst>
              <a:ext uri="{FF2B5EF4-FFF2-40B4-BE49-F238E27FC236}">
                <a16:creationId xmlns:a16="http://schemas.microsoft.com/office/drawing/2014/main" id="{CC9E6CDA-99B0-4B6F-BEDF-928AB64EA4E2}"/>
              </a:ext>
            </a:extLst>
          </p:cNvPr>
          <p:cNvSpPr txBox="1"/>
          <p:nvPr/>
        </p:nvSpPr>
        <p:spPr>
          <a:xfrm>
            <a:off x="884701" y="1918623"/>
            <a:ext cx="3808207" cy="1200329"/>
          </a:xfrm>
          <a:prstGeom prst="rect">
            <a:avLst/>
          </a:prstGeom>
          <a:noFill/>
        </p:spPr>
        <p:txBody>
          <a:bodyPr wrap="square" rtlCol="0">
            <a:spAutoFit/>
          </a:bodyPr>
          <a:lstStyle/>
          <a:p>
            <a:r>
              <a:rPr kumimoji="1" lang="ja-JP" altLang="en-US" sz="2400" dirty="0"/>
              <a:t>「地球温暖化を止める」とだけ捉えると，そこに</a:t>
            </a:r>
            <a:r>
              <a:rPr kumimoji="1" lang="ja-JP" altLang="en-US" sz="2400" b="1" dirty="0">
                <a:solidFill>
                  <a:srgbClr val="3333FF"/>
                </a:solidFill>
              </a:rPr>
              <a:t>内包される問題</a:t>
            </a:r>
            <a:r>
              <a:rPr kumimoji="1" lang="ja-JP" altLang="en-US" sz="2400" dirty="0"/>
              <a:t>を浮き彫りにできない。</a:t>
            </a:r>
          </a:p>
        </p:txBody>
      </p:sp>
      <p:cxnSp>
        <p:nvCxnSpPr>
          <p:cNvPr id="13" name="直線矢印コネクタ 12">
            <a:extLst>
              <a:ext uri="{FF2B5EF4-FFF2-40B4-BE49-F238E27FC236}">
                <a16:creationId xmlns:a16="http://schemas.microsoft.com/office/drawing/2014/main" id="{C96C1A09-3C2E-4BBA-A4FE-07A3606CBCEB}"/>
              </a:ext>
            </a:extLst>
          </p:cNvPr>
          <p:cNvCxnSpPr>
            <a:cxnSpLocks/>
          </p:cNvCxnSpPr>
          <p:nvPr/>
        </p:nvCxnSpPr>
        <p:spPr>
          <a:xfrm>
            <a:off x="884701" y="1929640"/>
            <a:ext cx="0" cy="138919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AB8B71C1-59FC-44D8-A4BD-BB28DFD71DF0}"/>
              </a:ext>
            </a:extLst>
          </p:cNvPr>
          <p:cNvSpPr txBox="1"/>
          <p:nvPr/>
        </p:nvSpPr>
        <p:spPr>
          <a:xfrm>
            <a:off x="619434" y="3234073"/>
            <a:ext cx="3569109" cy="646331"/>
          </a:xfrm>
          <a:prstGeom prst="rect">
            <a:avLst/>
          </a:prstGeom>
          <a:noFill/>
        </p:spPr>
        <p:txBody>
          <a:bodyPr wrap="square" rtlCol="0">
            <a:spAutoFit/>
          </a:bodyPr>
          <a:lstStyle/>
          <a:p>
            <a:r>
              <a:rPr kumimoji="1" lang="ja-JP" altLang="en-US" sz="3600" dirty="0">
                <a:solidFill>
                  <a:srgbClr val="FF0000"/>
                </a:solidFill>
              </a:rPr>
              <a:t>地球の非常事態</a:t>
            </a:r>
          </a:p>
        </p:txBody>
      </p:sp>
      <p:sp>
        <p:nvSpPr>
          <p:cNvPr id="15" name="テキスト ボックス 14">
            <a:extLst>
              <a:ext uri="{FF2B5EF4-FFF2-40B4-BE49-F238E27FC236}">
                <a16:creationId xmlns:a16="http://schemas.microsoft.com/office/drawing/2014/main" id="{A2487DFD-AC47-45E0-84B2-D931E729064C}"/>
              </a:ext>
            </a:extLst>
          </p:cNvPr>
          <p:cNvSpPr txBox="1"/>
          <p:nvPr/>
        </p:nvSpPr>
        <p:spPr>
          <a:xfrm>
            <a:off x="569092" y="3950876"/>
            <a:ext cx="8552874" cy="2369880"/>
          </a:xfrm>
          <a:prstGeom prst="rect">
            <a:avLst/>
          </a:prstGeom>
          <a:noFill/>
        </p:spPr>
        <p:txBody>
          <a:bodyPr wrap="square" rtlCol="0">
            <a:spAutoFit/>
          </a:bodyPr>
          <a:lstStyle/>
          <a:p>
            <a:r>
              <a:rPr kumimoji="1" lang="ja-JP" altLang="en-US" sz="2800" dirty="0"/>
              <a:t>より深いところから考える。</a:t>
            </a:r>
          </a:p>
          <a:p>
            <a:r>
              <a:rPr lang="ja-JP" altLang="en-US" sz="2600" dirty="0">
                <a:solidFill>
                  <a:srgbClr val="FF0000"/>
                </a:solidFill>
              </a:rPr>
              <a:t>地球温暖化</a:t>
            </a:r>
            <a:r>
              <a:rPr lang="ja-JP" altLang="en-US" sz="2600" dirty="0"/>
              <a:t>の一番の問題は</a:t>
            </a:r>
            <a:r>
              <a:rPr lang="ja-JP" altLang="ja-JP" sz="2600" dirty="0"/>
              <a:t>気温が高くなること</a:t>
            </a:r>
            <a:r>
              <a:rPr lang="ja-JP" altLang="en-US" sz="2600" dirty="0"/>
              <a:t>自体ではなく</a:t>
            </a:r>
            <a:r>
              <a:rPr lang="ja-JP" altLang="en-US" sz="2800" dirty="0"/>
              <a:t>，</a:t>
            </a:r>
          </a:p>
          <a:p>
            <a:endParaRPr kumimoji="1" lang="ja-JP" altLang="en-US" sz="2800" dirty="0"/>
          </a:p>
          <a:p>
            <a:pPr algn="just"/>
            <a:r>
              <a:rPr kumimoji="1" lang="en-US" altLang="ja-JP" sz="3200" dirty="0"/>
              <a:t>(1)</a:t>
            </a:r>
            <a:r>
              <a:rPr lang="ja-JP" altLang="ja-JP" sz="3200" dirty="0">
                <a:solidFill>
                  <a:srgbClr val="FF0000"/>
                </a:solidFill>
              </a:rPr>
              <a:t>気温の上昇が急すぎる</a:t>
            </a:r>
            <a:r>
              <a:rPr lang="ja-JP" altLang="ja-JP" sz="3200" dirty="0"/>
              <a:t>こと</a:t>
            </a:r>
            <a:endParaRPr lang="en-US" altLang="ja-JP" sz="3200" dirty="0"/>
          </a:p>
          <a:p>
            <a:pPr algn="just"/>
            <a:r>
              <a:rPr lang="en-US" altLang="ja-JP" sz="3200" dirty="0"/>
              <a:t>      </a:t>
            </a:r>
            <a:r>
              <a:rPr lang="ja-JP" altLang="en-US" sz="3200" dirty="0"/>
              <a:t>→ 変化が大きすぎること</a:t>
            </a:r>
          </a:p>
        </p:txBody>
      </p:sp>
      <p:sp>
        <p:nvSpPr>
          <p:cNvPr id="16" name="テキスト ボックス 15">
            <a:extLst>
              <a:ext uri="{FF2B5EF4-FFF2-40B4-BE49-F238E27FC236}">
                <a16:creationId xmlns:a16="http://schemas.microsoft.com/office/drawing/2014/main" id="{B3F0048A-8FF2-48A0-AF3D-E9CECB19025D}"/>
              </a:ext>
            </a:extLst>
          </p:cNvPr>
          <p:cNvSpPr txBox="1"/>
          <p:nvPr/>
        </p:nvSpPr>
        <p:spPr>
          <a:xfrm>
            <a:off x="1265597" y="4802412"/>
            <a:ext cx="6669741" cy="461665"/>
          </a:xfrm>
          <a:prstGeom prst="rect">
            <a:avLst/>
          </a:prstGeom>
          <a:noFill/>
        </p:spPr>
        <p:txBody>
          <a:bodyPr wrap="square" rtlCol="0">
            <a:spAutoFit/>
          </a:bodyPr>
          <a:lstStyle/>
          <a:p>
            <a:r>
              <a:rPr kumimoji="1" lang="en-US" altLang="ja-JP" sz="2400" dirty="0"/>
              <a:t>(</a:t>
            </a:r>
            <a:r>
              <a:rPr kumimoji="1" lang="ja-JP" altLang="en-US" sz="2400" dirty="0"/>
              <a:t>過去にはこれよりずっと気温の高い時代があった</a:t>
            </a:r>
            <a:r>
              <a:rPr kumimoji="1" lang="en-US" altLang="ja-JP" sz="2400" dirty="0"/>
              <a:t>)</a:t>
            </a:r>
            <a:endParaRPr kumimoji="1" lang="ja-JP" altLang="en-US" sz="2400" dirty="0"/>
          </a:p>
        </p:txBody>
      </p:sp>
    </p:spTree>
    <p:extLst>
      <p:ext uri="{BB962C8B-B14F-4D97-AF65-F5344CB8AC3E}">
        <p14:creationId xmlns:p14="http://schemas.microsoft.com/office/powerpoint/2010/main" val="386843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AFE788F-6320-4D7F-A9CF-7C431780AEC6}" type="slidenum">
              <a:rPr kumimoji="1" lang="ja-JP" altLang="en-US" smtClean="0"/>
              <a:t>47</a:t>
            </a:fld>
            <a:endParaRPr kumimoji="1" lang="ja-JP" altLang="en-US" dirty="0"/>
          </a:p>
        </p:txBody>
      </p:sp>
      <p:sp>
        <p:nvSpPr>
          <p:cNvPr id="9" name="テキスト ボックス 8">
            <a:extLst>
              <a:ext uri="{FF2B5EF4-FFF2-40B4-BE49-F238E27FC236}">
                <a16:creationId xmlns:a16="http://schemas.microsoft.com/office/drawing/2014/main" id="{546F17C0-F01E-4ABF-9C6F-6B844B0BD372}"/>
              </a:ext>
            </a:extLst>
          </p:cNvPr>
          <p:cNvSpPr txBox="1"/>
          <p:nvPr/>
        </p:nvSpPr>
        <p:spPr>
          <a:xfrm>
            <a:off x="658859" y="1874158"/>
            <a:ext cx="8351325" cy="1369606"/>
          </a:xfrm>
          <a:prstGeom prst="rect">
            <a:avLst/>
          </a:prstGeom>
          <a:noFill/>
        </p:spPr>
        <p:txBody>
          <a:bodyPr wrap="square">
            <a:spAutoFit/>
          </a:bodyPr>
          <a:lstStyle/>
          <a:p>
            <a:pPr algn="just"/>
            <a:r>
              <a:rPr lang="ja-JP" altLang="ja-JP" sz="2800" dirty="0"/>
              <a:t>変化が小さければ起こることは経験から予測でき</a:t>
            </a:r>
            <a:r>
              <a:rPr lang="ja-JP" altLang="en-US" sz="2800" dirty="0"/>
              <a:t>る</a:t>
            </a:r>
            <a:r>
              <a:rPr lang="ja-JP" altLang="ja-JP" sz="2800" dirty="0"/>
              <a:t>。</a:t>
            </a:r>
            <a:endParaRPr lang="ja-JP" altLang="en-US" sz="2800" dirty="0"/>
          </a:p>
          <a:p>
            <a:pPr algn="just"/>
            <a:r>
              <a:rPr lang="ja-JP" altLang="ja-JP" sz="2400" dirty="0"/>
              <a:t>しかし</a:t>
            </a:r>
            <a:r>
              <a:rPr lang="ja-JP" altLang="ja-JP" sz="2700" dirty="0">
                <a:solidFill>
                  <a:srgbClr val="FF0000"/>
                </a:solidFill>
              </a:rPr>
              <a:t>変化が急</a:t>
            </a:r>
            <a:r>
              <a:rPr lang="ja-JP" altLang="en-US" sz="2700" dirty="0">
                <a:solidFill>
                  <a:srgbClr val="FF0000"/>
                </a:solidFill>
              </a:rPr>
              <a:t>すぎる</a:t>
            </a:r>
            <a:r>
              <a:rPr lang="ja-JP" altLang="ja-JP" sz="2700" dirty="0">
                <a:solidFill>
                  <a:srgbClr val="FF0000"/>
                </a:solidFill>
              </a:rPr>
              <a:t>と</a:t>
            </a:r>
            <a:r>
              <a:rPr lang="ja-JP" altLang="en-US" sz="2400" dirty="0"/>
              <a:t>「違う世界」なので</a:t>
            </a:r>
            <a:r>
              <a:rPr lang="ja-JP" altLang="ja-JP" sz="2700" dirty="0">
                <a:solidFill>
                  <a:srgbClr val="FF0000"/>
                </a:solidFill>
              </a:rPr>
              <a:t>経験が</a:t>
            </a:r>
            <a:r>
              <a:rPr lang="ja-JP" altLang="en-US" sz="2700" dirty="0">
                <a:solidFill>
                  <a:srgbClr val="FF0000"/>
                </a:solidFill>
              </a:rPr>
              <a:t>生きない</a:t>
            </a:r>
            <a:r>
              <a:rPr lang="ja-JP" altLang="ja-JP" sz="2700" dirty="0"/>
              <a:t>。</a:t>
            </a:r>
            <a:endParaRPr lang="en-US" altLang="ja-JP" sz="2700" dirty="0"/>
          </a:p>
          <a:p>
            <a:pPr algn="just"/>
            <a:r>
              <a:rPr lang="ja-JP" altLang="en-US" sz="2800" dirty="0"/>
              <a:t>　</a:t>
            </a:r>
            <a:r>
              <a:rPr lang="ja-JP" altLang="en-US" sz="2400" dirty="0"/>
              <a:t>例：</a:t>
            </a:r>
            <a:r>
              <a:rPr lang="ja-JP" altLang="ja-JP" sz="2400" dirty="0"/>
              <a:t>これまでに</a:t>
            </a:r>
            <a:r>
              <a:rPr lang="ja-JP" altLang="ja-JP" sz="2400" dirty="0">
                <a:solidFill>
                  <a:srgbClr val="FF0000"/>
                </a:solidFill>
              </a:rPr>
              <a:t>経験したことのない豪雨</a:t>
            </a:r>
            <a:r>
              <a:rPr lang="ja-JP" altLang="en-US" sz="2400" dirty="0">
                <a:solidFill>
                  <a:srgbClr val="FF0000"/>
                </a:solidFill>
              </a:rPr>
              <a:t>や</a:t>
            </a:r>
            <a:r>
              <a:rPr lang="ja-JP" altLang="ja-JP" sz="2400" dirty="0">
                <a:solidFill>
                  <a:srgbClr val="FF0000"/>
                </a:solidFill>
              </a:rPr>
              <a:t>猛暑</a:t>
            </a:r>
            <a:endParaRPr lang="ja-JP" altLang="en-US" sz="2400" dirty="0">
              <a:solidFill>
                <a:srgbClr val="FF0000"/>
              </a:solidFill>
            </a:endParaRPr>
          </a:p>
        </p:txBody>
      </p:sp>
      <p:grpSp>
        <p:nvGrpSpPr>
          <p:cNvPr id="3" name="グループ化 2">
            <a:extLst>
              <a:ext uri="{FF2B5EF4-FFF2-40B4-BE49-F238E27FC236}">
                <a16:creationId xmlns:a16="http://schemas.microsoft.com/office/drawing/2014/main" id="{2B510356-CDFD-473D-AB84-29CA901AE1E1}"/>
              </a:ext>
            </a:extLst>
          </p:cNvPr>
          <p:cNvGrpSpPr/>
          <p:nvPr/>
        </p:nvGrpSpPr>
        <p:grpSpPr>
          <a:xfrm>
            <a:off x="482808" y="3224105"/>
            <a:ext cx="8319636" cy="1412644"/>
            <a:chOff x="482808" y="1876801"/>
            <a:chExt cx="8319636" cy="1412644"/>
          </a:xfrm>
        </p:grpSpPr>
        <p:sp>
          <p:nvSpPr>
            <p:cNvPr id="5" name="正方形/長方形 4"/>
            <p:cNvSpPr/>
            <p:nvPr/>
          </p:nvSpPr>
          <p:spPr>
            <a:xfrm>
              <a:off x="482808" y="1876801"/>
              <a:ext cx="6337540" cy="584775"/>
            </a:xfrm>
            <a:prstGeom prst="rect">
              <a:avLst/>
            </a:prstGeom>
          </p:spPr>
          <p:txBody>
            <a:bodyPr wrap="square">
              <a:spAutoFit/>
            </a:bodyPr>
            <a:lstStyle/>
            <a:p>
              <a:pPr algn="just"/>
              <a:r>
                <a:rPr lang="en-US" altLang="ja-JP" sz="3200" dirty="0"/>
                <a:t>(2)</a:t>
              </a:r>
              <a:r>
                <a:rPr lang="ja-JP" altLang="en-US" sz="3200" dirty="0"/>
                <a:t>経験が生きない時代に入った</a:t>
              </a:r>
              <a:r>
                <a:rPr lang="ja-JP" altLang="ja-JP" sz="3200" dirty="0">
                  <a:solidFill>
                    <a:srgbClr val="FF0000"/>
                  </a:solidFill>
                </a:rPr>
                <a:t> </a:t>
              </a:r>
              <a:r>
                <a:rPr lang="ja-JP" altLang="en-US" sz="2400" dirty="0"/>
                <a:t>　</a:t>
              </a:r>
              <a:endParaRPr lang="ja-JP" altLang="en-US" sz="2300" dirty="0"/>
            </a:p>
          </p:txBody>
        </p:sp>
        <p:sp>
          <p:nvSpPr>
            <p:cNvPr id="10" name="テキスト ボックス 9">
              <a:extLst>
                <a:ext uri="{FF2B5EF4-FFF2-40B4-BE49-F238E27FC236}">
                  <a16:creationId xmlns:a16="http://schemas.microsoft.com/office/drawing/2014/main" id="{BEE50C61-9FC1-437C-AAB1-1DDF9E54EAFE}"/>
                </a:ext>
              </a:extLst>
            </p:cNvPr>
            <p:cNvSpPr txBox="1"/>
            <p:nvPr/>
          </p:nvSpPr>
          <p:spPr>
            <a:xfrm>
              <a:off x="754891" y="2396893"/>
              <a:ext cx="8047553" cy="892552"/>
            </a:xfrm>
            <a:prstGeom prst="rect">
              <a:avLst/>
            </a:prstGeom>
            <a:noFill/>
          </p:spPr>
          <p:txBody>
            <a:bodyPr wrap="square" rtlCol="0">
              <a:spAutoFit/>
            </a:bodyPr>
            <a:lstStyle/>
            <a:p>
              <a:r>
                <a:rPr lang="ja-JP" altLang="en-US" sz="2600" dirty="0">
                  <a:latin typeface="ＭＳ Ｐゴシック" panose="020B0600070205080204" pitchFamily="50" charset="-128"/>
                  <a:ea typeface="ＭＳ Ｐゴシック" panose="020B0600070205080204" pitchFamily="50" charset="-128"/>
                </a:rPr>
                <a:t>経験をもとに考えることは，むしろ間違いを引き起こす。</a:t>
              </a:r>
              <a:endParaRPr kumimoji="1" lang="ja-JP" altLang="en-US" sz="2600" dirty="0">
                <a:latin typeface="ＭＳ Ｐゴシック" panose="020B0600070205080204" pitchFamily="50" charset="-128"/>
                <a:ea typeface="ＭＳ Ｐゴシック" panose="020B0600070205080204" pitchFamily="50" charset="-128"/>
              </a:endParaRPr>
            </a:p>
            <a:p>
              <a:r>
                <a:rPr kumimoji="1" lang="ja-JP" altLang="en-US" sz="2600" dirty="0">
                  <a:latin typeface="ＭＳ Ｐゴシック" panose="020B0600070205080204" pitchFamily="50" charset="-128"/>
                  <a:ea typeface="ＭＳ Ｐゴシック" panose="020B0600070205080204" pitchFamily="50" charset="-128"/>
                </a:rPr>
                <a:t>多くの被災者の証言　</a:t>
              </a:r>
              <a:r>
                <a:rPr kumimoji="1" lang="ja-JP" altLang="en-US" sz="2000" dirty="0">
                  <a:latin typeface="ＭＳ Ｐゴシック" panose="020B0600070205080204" pitchFamily="50" charset="-128"/>
                  <a:ea typeface="ＭＳ Ｐゴシック" panose="020B0600070205080204" pitchFamily="50" charset="-128"/>
                </a:rPr>
                <a:t>「山が崩れたことはこれまでなかった」</a:t>
              </a:r>
            </a:p>
          </p:txBody>
        </p:sp>
      </p:grpSp>
      <p:sp>
        <p:nvSpPr>
          <p:cNvPr id="11" name="テキスト ボックス 10">
            <a:extLst>
              <a:ext uri="{FF2B5EF4-FFF2-40B4-BE49-F238E27FC236}">
                <a16:creationId xmlns:a16="http://schemas.microsoft.com/office/drawing/2014/main" id="{0ABE0B0A-CF0A-4B37-A24B-9CDE6F4A8B68}"/>
              </a:ext>
            </a:extLst>
          </p:cNvPr>
          <p:cNvSpPr txBox="1"/>
          <p:nvPr/>
        </p:nvSpPr>
        <p:spPr>
          <a:xfrm>
            <a:off x="787996" y="4614477"/>
            <a:ext cx="8003690" cy="2062103"/>
          </a:xfrm>
          <a:prstGeom prst="rect">
            <a:avLst/>
          </a:prstGeom>
          <a:noFill/>
        </p:spPr>
        <p:txBody>
          <a:bodyPr wrap="square">
            <a:spAutoFit/>
          </a:bodyPr>
          <a:lstStyle/>
          <a:p>
            <a:r>
              <a:rPr lang="ja-JP" altLang="en-US" sz="2800" dirty="0">
                <a:solidFill>
                  <a:srgbClr val="FF0000"/>
                </a:solidFill>
                <a:latin typeface="ＭＳ Ｐゴシック" panose="020B0600070205080204" pitchFamily="50" charset="-128"/>
                <a:ea typeface="ＭＳ Ｐゴシック" panose="020B0600070205080204" pitchFamily="50" charset="-128"/>
              </a:rPr>
              <a:t>人は経験をもとにして知恵をつくってきた。</a:t>
            </a:r>
            <a:endParaRPr lang="en-US" altLang="ja-JP" sz="2800" dirty="0">
              <a:solidFill>
                <a:srgbClr val="FF0000"/>
              </a:solidFill>
              <a:latin typeface="ＭＳ Ｐゴシック" panose="020B0600070205080204" pitchFamily="50" charset="-128"/>
              <a:ea typeface="ＭＳ Ｐゴシック" panose="020B0600070205080204" pitchFamily="50" charset="-128"/>
            </a:endParaRPr>
          </a:p>
          <a:p>
            <a:r>
              <a:rPr lang="ja-JP" altLang="en-US" sz="2800" dirty="0">
                <a:solidFill>
                  <a:srgbClr val="FF0000"/>
                </a:solidFill>
                <a:latin typeface="ＭＳ Ｐゴシック" panose="020B0600070205080204" pitchFamily="50" charset="-128"/>
                <a:ea typeface="ＭＳ Ｐゴシック" panose="020B0600070205080204" pitchFamily="50" charset="-128"/>
              </a:rPr>
              <a:t>その経験</a:t>
            </a:r>
            <a:r>
              <a:rPr lang="en-US" altLang="ja-JP" sz="2800" dirty="0">
                <a:solidFill>
                  <a:srgbClr val="FF0000"/>
                </a:solidFill>
                <a:latin typeface="ＭＳ Ｐゴシック" panose="020B0600070205080204" pitchFamily="50" charset="-128"/>
                <a:ea typeface="ＭＳ Ｐゴシック" panose="020B0600070205080204" pitchFamily="50" charset="-128"/>
              </a:rPr>
              <a:t>(</a:t>
            </a:r>
            <a:r>
              <a:rPr lang="ja-JP" altLang="en-US" sz="2800" dirty="0">
                <a:solidFill>
                  <a:srgbClr val="FF0000"/>
                </a:solidFill>
                <a:latin typeface="ＭＳ Ｐゴシック" panose="020B0600070205080204" pitchFamily="50" charset="-128"/>
                <a:ea typeface="ＭＳ Ｐゴシック" panose="020B0600070205080204" pitchFamily="50" charset="-128"/>
              </a:rPr>
              <a:t>知</a:t>
            </a:r>
            <a:r>
              <a:rPr lang="en-US" altLang="ja-JP" sz="2800" dirty="0">
                <a:solidFill>
                  <a:srgbClr val="FF0000"/>
                </a:solidFill>
                <a:latin typeface="ＭＳ Ｐゴシック" panose="020B0600070205080204" pitchFamily="50" charset="-128"/>
                <a:ea typeface="ＭＳ Ｐゴシック" panose="020B0600070205080204" pitchFamily="50" charset="-128"/>
              </a:rPr>
              <a:t>)</a:t>
            </a:r>
            <a:r>
              <a:rPr lang="ja-JP" altLang="en-US" sz="2800" dirty="0">
                <a:solidFill>
                  <a:srgbClr val="FF0000"/>
                </a:solidFill>
                <a:latin typeface="ＭＳ Ｐゴシック" panose="020B0600070205080204" pitchFamily="50" charset="-128"/>
                <a:ea typeface="ＭＳ Ｐゴシック" panose="020B0600070205080204" pitchFamily="50" charset="-128"/>
              </a:rPr>
              <a:t>が役に立たない。</a:t>
            </a:r>
          </a:p>
          <a:p>
            <a:r>
              <a:rPr lang="ja-JP" altLang="en-US" sz="2400" dirty="0">
                <a:latin typeface="ＭＳ Ｐゴシック" panose="020B0600070205080204" pitchFamily="50" charset="-128"/>
                <a:ea typeface="ＭＳ Ｐゴシック" panose="020B0600070205080204" pitchFamily="50" charset="-128"/>
              </a:rPr>
              <a:t>　例：堤防をどのように作ればよいかわからない。</a:t>
            </a:r>
          </a:p>
          <a:p>
            <a:r>
              <a:rPr lang="ja-JP" altLang="en-US" sz="2400" dirty="0">
                <a:latin typeface="ＭＳ Ｐゴシック" panose="020B0600070205080204" pitchFamily="50" charset="-128"/>
                <a:ea typeface="ＭＳ Ｐゴシック" panose="020B0600070205080204" pitchFamily="50" charset="-128"/>
              </a:rPr>
              <a:t>　　これまでは気候が安定していたので，統計を使って例えば</a:t>
            </a:r>
          </a:p>
          <a:p>
            <a:r>
              <a:rPr lang="ja-JP" altLang="en-US" sz="2400" dirty="0">
                <a:latin typeface="ＭＳ Ｐゴシック" panose="020B0600070205080204" pitchFamily="50" charset="-128"/>
                <a:ea typeface="ＭＳ Ｐゴシック" panose="020B0600070205080204" pitchFamily="50" charset="-128"/>
              </a:rPr>
              <a:t>　　</a:t>
            </a:r>
            <a:r>
              <a:rPr lang="en-US" altLang="ja-JP" sz="2400" dirty="0">
                <a:latin typeface="ＭＳ Ｐゴシック" panose="020B0600070205080204" pitchFamily="50" charset="-128"/>
                <a:ea typeface="ＭＳ Ｐゴシック" panose="020B0600070205080204" pitchFamily="50" charset="-128"/>
              </a:rPr>
              <a:t>100</a:t>
            </a:r>
            <a:r>
              <a:rPr lang="ja-JP" altLang="en-US" sz="2400" dirty="0">
                <a:latin typeface="ＭＳ Ｐゴシック" panose="020B0600070205080204" pitchFamily="50" charset="-128"/>
                <a:ea typeface="ＭＳ Ｐゴシック" panose="020B0600070205080204" pitchFamily="50" charset="-128"/>
              </a:rPr>
              <a:t>年に</a:t>
            </a:r>
            <a:r>
              <a:rPr lang="en-US" altLang="ja-JP" sz="2400" dirty="0">
                <a:latin typeface="ＭＳ Ｐゴシック" panose="020B0600070205080204" pitchFamily="50" charset="-128"/>
                <a:ea typeface="ＭＳ Ｐゴシック" panose="020B0600070205080204" pitchFamily="50" charset="-128"/>
              </a:rPr>
              <a:t>1</a:t>
            </a:r>
            <a:r>
              <a:rPr lang="ja-JP" altLang="en-US" sz="2400" dirty="0">
                <a:latin typeface="ＭＳ Ｐゴシック" panose="020B0600070205080204" pitchFamily="50" charset="-128"/>
                <a:ea typeface="ＭＳ Ｐゴシック" panose="020B0600070205080204" pitchFamily="50" charset="-128"/>
              </a:rPr>
              <a:t>回の現象に耐えられるように作ればよかった。</a:t>
            </a:r>
          </a:p>
        </p:txBody>
      </p:sp>
      <p:sp>
        <p:nvSpPr>
          <p:cNvPr id="13" name="テキスト ボックス 12">
            <a:extLst>
              <a:ext uri="{FF2B5EF4-FFF2-40B4-BE49-F238E27FC236}">
                <a16:creationId xmlns:a16="http://schemas.microsoft.com/office/drawing/2014/main" id="{99CF45A3-EBC9-4B85-9062-28628802B166}"/>
              </a:ext>
            </a:extLst>
          </p:cNvPr>
          <p:cNvSpPr txBox="1"/>
          <p:nvPr/>
        </p:nvSpPr>
        <p:spPr>
          <a:xfrm>
            <a:off x="655792" y="96160"/>
            <a:ext cx="8108578" cy="1754326"/>
          </a:xfrm>
          <a:prstGeom prst="rect">
            <a:avLst/>
          </a:prstGeom>
          <a:noFill/>
        </p:spPr>
        <p:txBody>
          <a:bodyPr wrap="square" rtlCol="0">
            <a:spAutoFit/>
          </a:bodyPr>
          <a:lstStyle/>
          <a:p>
            <a:r>
              <a:rPr kumimoji="1" lang="en-US" altLang="ja-JP" sz="2800" dirty="0"/>
              <a:t>0.5</a:t>
            </a:r>
            <a:r>
              <a:rPr kumimoji="1" lang="ja-JP" altLang="en-US" sz="2800" dirty="0"/>
              <a:t>℃の上昇　　はわずか</a:t>
            </a:r>
            <a:r>
              <a:rPr kumimoji="1" lang="en-US" altLang="ja-JP" sz="2800" dirty="0"/>
              <a:t>20</a:t>
            </a:r>
            <a:r>
              <a:rPr kumimoji="1" lang="ja-JP" altLang="en-US" sz="2800" dirty="0"/>
              <a:t>～</a:t>
            </a:r>
            <a:r>
              <a:rPr kumimoji="1" lang="en-US" altLang="ja-JP" sz="2800" dirty="0"/>
              <a:t>25</a:t>
            </a:r>
            <a:r>
              <a:rPr kumimoji="1" lang="ja-JP" altLang="en-US" sz="2800" dirty="0"/>
              <a:t>年で生じる。</a:t>
            </a:r>
          </a:p>
          <a:p>
            <a:r>
              <a:rPr kumimoji="1" lang="en-US" altLang="ja-JP" sz="2400" dirty="0"/>
              <a:t>(</a:t>
            </a:r>
            <a:r>
              <a:rPr kumimoji="1" lang="ja-JP" altLang="en-US" sz="2400" dirty="0">
                <a:solidFill>
                  <a:srgbClr val="3333FF"/>
                </a:solidFill>
              </a:rPr>
              <a:t>小氷期</a:t>
            </a:r>
            <a:r>
              <a:rPr kumimoji="1" lang="ja-JP" altLang="en-US" sz="2400" dirty="0"/>
              <a:t>と</a:t>
            </a:r>
            <a:r>
              <a:rPr kumimoji="1" lang="ja-JP" altLang="en-US" sz="2400" dirty="0">
                <a:solidFill>
                  <a:srgbClr val="FFC000"/>
                </a:solidFill>
              </a:rPr>
              <a:t>中世の温暖期</a:t>
            </a:r>
            <a:r>
              <a:rPr kumimoji="1" lang="ja-JP" altLang="en-US" sz="2400" dirty="0"/>
              <a:t>の違い→</a:t>
            </a:r>
            <a:r>
              <a:rPr kumimoji="1" lang="en-US" altLang="ja-JP" sz="2400" dirty="0"/>
              <a:t>2</a:t>
            </a:r>
            <a:r>
              <a:rPr kumimoji="1" lang="ja-JP" altLang="en-US" sz="2400" dirty="0"/>
              <a:t>つは違う世界</a:t>
            </a:r>
            <a:r>
              <a:rPr kumimoji="1" lang="en-US" altLang="ja-JP" sz="2400" dirty="0"/>
              <a:t>)</a:t>
            </a:r>
            <a:endParaRPr kumimoji="1" lang="ja-JP" altLang="en-US" sz="2400" dirty="0"/>
          </a:p>
          <a:p>
            <a:r>
              <a:rPr lang="ja-JP" altLang="en-US" sz="2800" dirty="0"/>
              <a:t>⇒ </a:t>
            </a:r>
            <a:r>
              <a:rPr lang="en-US" altLang="ja-JP" sz="2800" dirty="0"/>
              <a:t>20</a:t>
            </a:r>
            <a:r>
              <a:rPr lang="ja-JP" altLang="en-US" sz="2800" dirty="0"/>
              <a:t>～</a:t>
            </a:r>
            <a:r>
              <a:rPr lang="en-US" altLang="ja-JP" sz="2800" dirty="0"/>
              <a:t>25</a:t>
            </a:r>
            <a:r>
              <a:rPr lang="ja-JP" altLang="en-US" sz="2800" dirty="0"/>
              <a:t>年前は「違う世界」なので，</a:t>
            </a:r>
          </a:p>
          <a:p>
            <a:r>
              <a:rPr kumimoji="1" lang="ja-JP" altLang="en-US" sz="2800" dirty="0"/>
              <a:t>今は，これまで経験してきた世界とは違う未知の世界</a:t>
            </a:r>
          </a:p>
        </p:txBody>
      </p:sp>
      <p:sp>
        <p:nvSpPr>
          <p:cNvPr id="14" name="動作設定ボタン: 戻る/前へ 13">
            <a:hlinkClick r:id="rId3" action="ppaction://hlinksldjump" highlightClick="1"/>
            <a:extLst>
              <a:ext uri="{FF2B5EF4-FFF2-40B4-BE49-F238E27FC236}">
                <a16:creationId xmlns:a16="http://schemas.microsoft.com/office/drawing/2014/main" id="{64F36EF4-9165-45A1-A860-7723A3440284}"/>
              </a:ext>
            </a:extLst>
          </p:cNvPr>
          <p:cNvSpPr/>
          <p:nvPr/>
        </p:nvSpPr>
        <p:spPr>
          <a:xfrm>
            <a:off x="8294146" y="462579"/>
            <a:ext cx="602428" cy="54864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67584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48</a:t>
            </a:fld>
            <a:endParaRPr lang="ja-JP" altLang="en-US">
              <a:solidFill>
                <a:prstClr val="black">
                  <a:tint val="75000"/>
                </a:prstClr>
              </a:solidFill>
            </a:endParaRPr>
          </a:p>
        </p:txBody>
      </p:sp>
      <p:sp>
        <p:nvSpPr>
          <p:cNvPr id="7" name="テキスト ボックス 6">
            <a:extLst>
              <a:ext uri="{FF2B5EF4-FFF2-40B4-BE49-F238E27FC236}">
                <a16:creationId xmlns:a16="http://schemas.microsoft.com/office/drawing/2014/main" id="{75DB3499-424E-4135-9870-7D401765B0F9}"/>
              </a:ext>
            </a:extLst>
          </p:cNvPr>
          <p:cNvSpPr txBox="1"/>
          <p:nvPr/>
        </p:nvSpPr>
        <p:spPr>
          <a:xfrm>
            <a:off x="586292" y="1517982"/>
            <a:ext cx="8009068" cy="2677656"/>
          </a:xfrm>
          <a:prstGeom prst="rect">
            <a:avLst/>
          </a:prstGeom>
          <a:noFill/>
        </p:spPr>
        <p:txBody>
          <a:bodyPr wrap="square">
            <a:spAutoFit/>
          </a:bodyPr>
          <a:lstStyle/>
          <a:p>
            <a:r>
              <a:rPr lang="ja-JP" altLang="en-US" sz="3000" dirty="0">
                <a:latin typeface="ＭＳ Ｐゴシック" panose="020B0600070205080204" pitchFamily="50" charset="-128"/>
                <a:ea typeface="ＭＳ Ｐゴシック" panose="020B0600070205080204" pitchFamily="50" charset="-128"/>
              </a:rPr>
              <a:t>・</a:t>
            </a:r>
            <a:r>
              <a:rPr lang="ja-JP" altLang="en-US" sz="3000" b="1" dirty="0">
                <a:solidFill>
                  <a:srgbClr val="3333FF"/>
                </a:solidFill>
                <a:latin typeface="ＭＳ Ｐゴシック" panose="020B0600070205080204" pitchFamily="50" charset="-128"/>
                <a:ea typeface="ＭＳ Ｐゴシック" panose="020B0600070205080204" pitchFamily="50" charset="-128"/>
              </a:rPr>
              <a:t>生物 </a:t>
            </a:r>
            <a:r>
              <a:rPr lang="ja-JP" altLang="en-US" sz="3000" dirty="0">
                <a:latin typeface="ＭＳ Ｐゴシック" panose="020B0600070205080204" pitchFamily="50" charset="-128"/>
                <a:ea typeface="ＭＳ Ｐゴシック" panose="020B0600070205080204" pitchFamily="50" charset="-128"/>
              </a:rPr>
              <a:t>もより以上にこれまでの</a:t>
            </a:r>
            <a:r>
              <a:rPr lang="ja-JP" altLang="en-US" sz="3000" dirty="0">
                <a:solidFill>
                  <a:srgbClr val="FF0000"/>
                </a:solidFill>
                <a:latin typeface="ＭＳ Ｐゴシック" panose="020B0600070205080204" pitchFamily="50" charset="-128"/>
                <a:ea typeface="ＭＳ Ｐゴシック" panose="020B0600070205080204" pitchFamily="50" charset="-128"/>
              </a:rPr>
              <a:t>「経験が生きない」</a:t>
            </a:r>
            <a:r>
              <a:rPr lang="ja-JP" altLang="en-US" sz="3000" dirty="0">
                <a:latin typeface="ＭＳ Ｐゴシック" panose="020B0600070205080204" pitchFamily="50" charset="-128"/>
                <a:ea typeface="ＭＳ Ｐゴシック" panose="020B0600070205080204" pitchFamily="50" charset="-128"/>
              </a:rPr>
              <a:t>，</a:t>
            </a:r>
          </a:p>
          <a:p>
            <a:r>
              <a:rPr lang="ja-JP" altLang="en-US" sz="3000" dirty="0">
                <a:latin typeface="ＭＳ Ｐゴシック" panose="020B0600070205080204" pitchFamily="50" charset="-128"/>
                <a:ea typeface="ＭＳ Ｐゴシック" panose="020B0600070205080204" pitchFamily="50" charset="-128"/>
              </a:rPr>
              <a:t>　　</a:t>
            </a:r>
            <a:r>
              <a:rPr lang="ja-JP" altLang="en-US" sz="3000" dirty="0">
                <a:solidFill>
                  <a:srgbClr val="FF0000"/>
                </a:solidFill>
                <a:latin typeface="ＭＳ Ｐゴシック" panose="020B0600070205080204" pitchFamily="50" charset="-128"/>
                <a:ea typeface="ＭＳ Ｐゴシック" panose="020B0600070205080204" pitchFamily="50" charset="-128"/>
              </a:rPr>
              <a:t>暮らしていけない時代</a:t>
            </a:r>
            <a:r>
              <a:rPr lang="ja-JP" altLang="en-US" sz="3000" dirty="0">
                <a:latin typeface="ＭＳ Ｐゴシック" panose="020B0600070205080204" pitchFamily="50" charset="-128"/>
                <a:ea typeface="ＭＳ Ｐゴシック" panose="020B0600070205080204" pitchFamily="50" charset="-128"/>
              </a:rPr>
              <a:t>に</a:t>
            </a:r>
          </a:p>
          <a:p>
            <a:r>
              <a:rPr lang="ja-JP" altLang="en-US" sz="28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例：アザラシが生活する海氷が少なくなっている。その</a:t>
            </a:r>
          </a:p>
          <a:p>
            <a:r>
              <a:rPr lang="ja-JP" altLang="en-US" sz="2400" dirty="0">
                <a:latin typeface="ＭＳ Ｐゴシック" panose="020B0600070205080204" pitchFamily="50" charset="-128"/>
                <a:ea typeface="ＭＳ Ｐゴシック" panose="020B0600070205080204" pitchFamily="50" charset="-128"/>
              </a:rPr>
              <a:t>　　　　　　アザラシを求めるホッキョクグマも生存できない。</a:t>
            </a:r>
          </a:p>
          <a:p>
            <a:r>
              <a:rPr lang="ja-JP" altLang="en-US" sz="2800" dirty="0">
                <a:latin typeface="ＭＳ Ｐゴシック" panose="020B0600070205080204" pitchFamily="50" charset="-128"/>
                <a:ea typeface="ＭＳ Ｐゴシック" panose="020B0600070205080204" pitchFamily="50" charset="-128"/>
              </a:rPr>
              <a:t>　　長い時間をかけて作ってきた生態系が壊れる。</a:t>
            </a:r>
          </a:p>
          <a:p>
            <a:r>
              <a:rPr lang="ja-JP" altLang="en-US" sz="2800" dirty="0">
                <a:latin typeface="ＭＳ Ｐゴシック" panose="020B0600070205080204" pitchFamily="50" charset="-128"/>
                <a:ea typeface="ＭＳ Ｐゴシック" panose="020B0600070205080204" pitchFamily="50" charset="-128"/>
              </a:rPr>
              <a:t>　　　</a:t>
            </a:r>
            <a:r>
              <a:rPr lang="ja-JP" altLang="en-US" sz="2800" dirty="0">
                <a:solidFill>
                  <a:srgbClr val="FF0000"/>
                </a:solidFill>
                <a:latin typeface="ＭＳ Ｐゴシック" panose="020B0600070205080204" pitchFamily="50" charset="-128"/>
                <a:ea typeface="ＭＳ Ｐゴシック" panose="020B0600070205080204" pitchFamily="50" charset="-128"/>
              </a:rPr>
              <a:t>第</a:t>
            </a:r>
            <a:r>
              <a:rPr lang="en-US" altLang="ja-JP" sz="2800" dirty="0">
                <a:solidFill>
                  <a:srgbClr val="FF0000"/>
                </a:solidFill>
                <a:latin typeface="ＭＳ Ｐゴシック" panose="020B0600070205080204" pitchFamily="50" charset="-128"/>
                <a:ea typeface="ＭＳ Ｐゴシック" panose="020B0600070205080204" pitchFamily="50" charset="-128"/>
              </a:rPr>
              <a:t>6</a:t>
            </a:r>
            <a:r>
              <a:rPr lang="ja-JP" altLang="en-US" sz="2800" dirty="0">
                <a:solidFill>
                  <a:srgbClr val="FF0000"/>
                </a:solidFill>
                <a:latin typeface="ＭＳ Ｐゴシック" panose="020B0600070205080204" pitchFamily="50" charset="-128"/>
                <a:ea typeface="ＭＳ Ｐゴシック" panose="020B0600070205080204" pitchFamily="50" charset="-128"/>
              </a:rPr>
              <a:t>の大量絶滅の時代？</a:t>
            </a:r>
            <a:endParaRPr lang="ja-JP" altLang="en-US" sz="2800"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F56A68BE-111A-4947-A775-C4416DB38FF9}"/>
              </a:ext>
            </a:extLst>
          </p:cNvPr>
          <p:cNvSpPr txBox="1"/>
          <p:nvPr/>
        </p:nvSpPr>
        <p:spPr>
          <a:xfrm>
            <a:off x="827366" y="4377541"/>
            <a:ext cx="7273143" cy="2062103"/>
          </a:xfrm>
          <a:prstGeom prst="rect">
            <a:avLst/>
          </a:prstGeom>
          <a:noFill/>
        </p:spPr>
        <p:txBody>
          <a:bodyPr wrap="square">
            <a:spAutoFit/>
          </a:bodyPr>
          <a:lstStyle/>
          <a:p>
            <a:pPr algn="just"/>
            <a:r>
              <a:rPr lang="ja-JP" altLang="ja-JP" sz="3200" dirty="0"/>
              <a:t>このまま温暖化が進むと，経験のないことが</a:t>
            </a:r>
            <a:r>
              <a:rPr lang="ja-JP" altLang="ja-JP" sz="3200" dirty="0">
                <a:solidFill>
                  <a:srgbClr val="FF0000"/>
                </a:solidFill>
              </a:rPr>
              <a:t>次々と</a:t>
            </a:r>
            <a:r>
              <a:rPr lang="ja-JP" altLang="ja-JP" sz="3200" dirty="0"/>
              <a:t>起こ</a:t>
            </a:r>
            <a:r>
              <a:rPr lang="ja-JP" altLang="en-US" sz="3200" dirty="0"/>
              <a:t>る</a:t>
            </a:r>
            <a:r>
              <a:rPr lang="ja-JP" altLang="ja-JP" sz="3200" dirty="0"/>
              <a:t>。</a:t>
            </a:r>
            <a:r>
              <a:rPr lang="ja-JP" altLang="en-US" sz="3200" dirty="0"/>
              <a:t>つまり，起こることに</a:t>
            </a:r>
            <a:r>
              <a:rPr lang="ja-JP" altLang="ja-JP" sz="3200" dirty="0"/>
              <a:t>対処できない時代，人</a:t>
            </a:r>
            <a:r>
              <a:rPr lang="ja-JP" altLang="en-US" sz="3200" dirty="0"/>
              <a:t>も生物も</a:t>
            </a:r>
            <a:r>
              <a:rPr lang="ja-JP" altLang="ja-JP" sz="3200" dirty="0"/>
              <a:t>生きられない時代になる。</a:t>
            </a:r>
            <a:endParaRPr lang="ja-JP" altLang="en-US" sz="3200" dirty="0"/>
          </a:p>
        </p:txBody>
      </p:sp>
      <p:sp>
        <p:nvSpPr>
          <p:cNvPr id="10" name="テキスト ボックス 9">
            <a:extLst>
              <a:ext uri="{FF2B5EF4-FFF2-40B4-BE49-F238E27FC236}">
                <a16:creationId xmlns:a16="http://schemas.microsoft.com/office/drawing/2014/main" id="{DDFD3EE1-AAF3-41AB-BF44-800805C158D8}"/>
              </a:ext>
            </a:extLst>
          </p:cNvPr>
          <p:cNvSpPr txBox="1"/>
          <p:nvPr/>
        </p:nvSpPr>
        <p:spPr>
          <a:xfrm>
            <a:off x="816608" y="625568"/>
            <a:ext cx="5293736" cy="584775"/>
          </a:xfrm>
          <a:prstGeom prst="rect">
            <a:avLst/>
          </a:prstGeom>
          <a:noFill/>
        </p:spPr>
        <p:txBody>
          <a:bodyPr wrap="square">
            <a:spAutoFit/>
          </a:bodyPr>
          <a:lstStyle/>
          <a:p>
            <a:r>
              <a:rPr lang="ja-JP" altLang="en-US" sz="3200" dirty="0">
                <a:latin typeface="ＭＳ Ｐゴシック" panose="020B0600070205080204" pitchFamily="50" charset="-128"/>
                <a:ea typeface="ＭＳ Ｐゴシック" panose="020B0600070205080204" pitchFamily="50" charset="-128"/>
              </a:rPr>
              <a:t>人が</a:t>
            </a:r>
            <a:r>
              <a:rPr lang="ja-JP" altLang="en-US" sz="3200" dirty="0">
                <a:solidFill>
                  <a:srgbClr val="FF0000"/>
                </a:solidFill>
                <a:latin typeface="ＭＳ Ｐゴシック" panose="020B0600070205080204" pitchFamily="50" charset="-128"/>
                <a:ea typeface="ＭＳ Ｐゴシック" panose="020B0600070205080204" pitchFamily="50" charset="-128"/>
              </a:rPr>
              <a:t>暮らしていけない時代</a:t>
            </a:r>
            <a:r>
              <a:rPr lang="ja-JP" altLang="en-US" sz="3200" dirty="0">
                <a:latin typeface="ＭＳ Ｐゴシック" panose="020B0600070205080204" pitchFamily="50" charset="-128"/>
                <a:ea typeface="ＭＳ Ｐゴシック" panose="020B0600070205080204" pitchFamily="50" charset="-128"/>
              </a:rPr>
              <a:t>に</a:t>
            </a:r>
          </a:p>
        </p:txBody>
      </p:sp>
    </p:spTree>
    <p:extLst>
      <p:ext uri="{BB962C8B-B14F-4D97-AF65-F5344CB8AC3E}">
        <p14:creationId xmlns:p14="http://schemas.microsoft.com/office/powerpoint/2010/main" val="557395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49</a:t>
            </a:fld>
            <a:endParaRPr lang="ja-JP" altLang="en-US">
              <a:solidFill>
                <a:prstClr val="black">
                  <a:tint val="75000"/>
                </a:prstClr>
              </a:solidFill>
            </a:endParaRPr>
          </a:p>
        </p:txBody>
      </p:sp>
      <p:sp>
        <p:nvSpPr>
          <p:cNvPr id="5" name="テキスト ボックス 4">
            <a:extLst>
              <a:ext uri="{FF2B5EF4-FFF2-40B4-BE49-F238E27FC236}">
                <a16:creationId xmlns:a16="http://schemas.microsoft.com/office/drawing/2014/main" id="{2A54A49B-78C3-4C01-89F9-8C660930B591}"/>
              </a:ext>
            </a:extLst>
          </p:cNvPr>
          <p:cNvSpPr txBox="1"/>
          <p:nvPr/>
        </p:nvSpPr>
        <p:spPr>
          <a:xfrm>
            <a:off x="751365" y="805910"/>
            <a:ext cx="8195208" cy="4893647"/>
          </a:xfrm>
          <a:prstGeom prst="rect">
            <a:avLst/>
          </a:prstGeom>
          <a:noFill/>
        </p:spPr>
        <p:txBody>
          <a:bodyPr wrap="square">
            <a:spAutoFit/>
          </a:bodyPr>
          <a:lstStyle/>
          <a:p>
            <a:pPr algn="just"/>
            <a:r>
              <a:rPr lang="ja-JP" altLang="en-US" sz="2800" dirty="0"/>
              <a:t>  上昇の大きさ＝上昇幅</a:t>
            </a:r>
            <a:r>
              <a:rPr lang="en-US" altLang="ja-JP" sz="2800" dirty="0"/>
              <a:t>/</a:t>
            </a:r>
            <a:r>
              <a:rPr lang="ja-JP" altLang="en-US" sz="2800" dirty="0"/>
              <a:t>時間スケール　のうち</a:t>
            </a:r>
          </a:p>
          <a:p>
            <a:pPr algn="just"/>
            <a:r>
              <a:rPr lang="en-US" altLang="ja-JP" sz="3200" dirty="0"/>
              <a:t>(3)</a:t>
            </a:r>
            <a:r>
              <a:rPr lang="en-US" altLang="ja-JP" sz="3200" dirty="0">
                <a:solidFill>
                  <a:srgbClr val="3333FF"/>
                </a:solidFill>
              </a:rPr>
              <a:t> </a:t>
            </a:r>
            <a:r>
              <a:rPr lang="ja-JP" altLang="en-US" sz="3200" dirty="0">
                <a:solidFill>
                  <a:srgbClr val="3333FF"/>
                </a:solidFill>
              </a:rPr>
              <a:t>時間スケールが短すぎる</a:t>
            </a:r>
            <a:r>
              <a:rPr lang="ja-JP" altLang="en-US" sz="3200" dirty="0"/>
              <a:t>こと</a:t>
            </a:r>
          </a:p>
          <a:p>
            <a:pPr algn="just"/>
            <a:r>
              <a:rPr lang="ja-JP" altLang="en-US" sz="3200" dirty="0"/>
              <a:t>　短時間でものごとを変えようとしている！</a:t>
            </a:r>
          </a:p>
          <a:p>
            <a:pPr algn="just"/>
            <a:r>
              <a:rPr lang="ja-JP" altLang="en-US" sz="3200" dirty="0"/>
              <a:t>　長期的にものごとを考えない，進めない！</a:t>
            </a:r>
            <a:endParaRPr lang="en-US" altLang="ja-JP" sz="3200" dirty="0"/>
          </a:p>
          <a:p>
            <a:pPr algn="just"/>
            <a:r>
              <a:rPr lang="ja-JP" altLang="en-US" sz="2800" dirty="0"/>
              <a:t>　　　若い世代や子，孫に「負債」を残している。</a:t>
            </a:r>
          </a:p>
          <a:p>
            <a:pPr algn="just"/>
            <a:r>
              <a:rPr lang="ja-JP" altLang="en-US" sz="3200" dirty="0"/>
              <a:t>　地球の時間スケールとのミスマッチ</a:t>
            </a:r>
          </a:p>
          <a:p>
            <a:pPr algn="just"/>
            <a:r>
              <a:rPr lang="ja-JP" altLang="en-US" sz="3200" dirty="0"/>
              <a:t>　　　　</a:t>
            </a:r>
            <a:r>
              <a:rPr lang="en-US" altLang="ja-JP" sz="3200" dirty="0"/>
              <a:t>(</a:t>
            </a:r>
            <a:r>
              <a:rPr lang="ja-JP" altLang="en-US" sz="3200" dirty="0"/>
              <a:t>長くて，変化はゆっくり</a:t>
            </a:r>
            <a:r>
              <a:rPr lang="en-US" altLang="ja-JP" sz="3200" dirty="0"/>
              <a:t>)</a:t>
            </a:r>
            <a:endParaRPr lang="ja-JP" altLang="en-US" sz="3200" dirty="0"/>
          </a:p>
          <a:p>
            <a:pPr algn="just"/>
            <a:r>
              <a:rPr lang="ja-JP" altLang="en-US" sz="3200" dirty="0"/>
              <a:t>　＝</a:t>
            </a:r>
            <a:r>
              <a:rPr lang="ja-JP" altLang="en-US" sz="3600" dirty="0">
                <a:solidFill>
                  <a:srgbClr val="FF0000"/>
                </a:solidFill>
              </a:rPr>
              <a:t>「地球の非常事態」</a:t>
            </a:r>
          </a:p>
          <a:p>
            <a:pPr algn="just"/>
            <a:endParaRPr lang="ja-JP" altLang="en-US" sz="2800" dirty="0"/>
          </a:p>
          <a:p>
            <a:pPr algn="just"/>
            <a:r>
              <a:rPr lang="ja-JP" altLang="en-US" sz="3200" dirty="0"/>
              <a:t>⇒ ゆっくりした変化にすべてを作り替えていく。</a:t>
            </a:r>
          </a:p>
        </p:txBody>
      </p:sp>
      <p:sp>
        <p:nvSpPr>
          <p:cNvPr id="6" name="テキスト ボックス 5">
            <a:extLst>
              <a:ext uri="{FF2B5EF4-FFF2-40B4-BE49-F238E27FC236}">
                <a16:creationId xmlns:a16="http://schemas.microsoft.com/office/drawing/2014/main" id="{EC03BFE3-6185-4FFC-B0D4-C203C1C6A55C}"/>
              </a:ext>
            </a:extLst>
          </p:cNvPr>
          <p:cNvSpPr txBox="1"/>
          <p:nvPr/>
        </p:nvSpPr>
        <p:spPr>
          <a:xfrm>
            <a:off x="751366" y="344245"/>
            <a:ext cx="4100333" cy="461665"/>
          </a:xfrm>
          <a:prstGeom prst="rect">
            <a:avLst/>
          </a:prstGeom>
          <a:noFill/>
        </p:spPr>
        <p:txBody>
          <a:bodyPr wrap="square" rtlCol="0">
            <a:spAutoFit/>
          </a:bodyPr>
          <a:lstStyle/>
          <a:p>
            <a:r>
              <a:rPr kumimoji="1" lang="ja-JP" altLang="en-US" sz="2400" dirty="0"/>
              <a:t>なぜ気温上昇が急すぎる？</a:t>
            </a:r>
          </a:p>
        </p:txBody>
      </p:sp>
      <p:sp>
        <p:nvSpPr>
          <p:cNvPr id="8" name="テキスト ボックス 7">
            <a:extLst>
              <a:ext uri="{FF2B5EF4-FFF2-40B4-BE49-F238E27FC236}">
                <a16:creationId xmlns:a16="http://schemas.microsoft.com/office/drawing/2014/main" id="{E52366A4-1E27-4A2C-8F7A-9C4063A6DED9}"/>
              </a:ext>
            </a:extLst>
          </p:cNvPr>
          <p:cNvSpPr txBox="1"/>
          <p:nvPr/>
        </p:nvSpPr>
        <p:spPr>
          <a:xfrm>
            <a:off x="1731814" y="5507808"/>
            <a:ext cx="6019801" cy="523220"/>
          </a:xfrm>
          <a:prstGeom prst="rect">
            <a:avLst/>
          </a:prstGeom>
          <a:noFill/>
        </p:spPr>
        <p:txBody>
          <a:bodyPr wrap="square">
            <a:spAutoFit/>
          </a:bodyPr>
          <a:lstStyle/>
          <a:p>
            <a:pPr marL="342900" indent="-342900"/>
            <a:r>
              <a:rPr lang="ja-JP" altLang="en-US" sz="2800" dirty="0">
                <a:latin typeface="ＭＳ Ｐゴシック" panose="020B0600070205080204" pitchFamily="50" charset="-128"/>
                <a:ea typeface="ＭＳ Ｐゴシック" panose="020B0600070205080204" pitchFamily="50" charset="-128"/>
              </a:rPr>
              <a:t>しかも</a:t>
            </a:r>
            <a:r>
              <a:rPr lang="ja-JP" altLang="en-US" sz="2800" dirty="0">
                <a:solidFill>
                  <a:srgbClr val="FF0000"/>
                </a:solidFill>
                <a:latin typeface="ＭＳ Ｐゴシック" panose="020B0600070205080204" pitchFamily="50" charset="-128"/>
              </a:rPr>
              <a:t>生活の質を高める変化</a:t>
            </a:r>
            <a:r>
              <a:rPr lang="ja-JP" altLang="en-US" sz="2800" dirty="0">
                <a:latin typeface="ＭＳ Ｐゴシック" panose="020B0600070205080204" pitchFamily="50" charset="-128"/>
                <a:ea typeface="ＭＳ Ｐゴシック" panose="020B0600070205080204" pitchFamily="50" charset="-128"/>
              </a:rPr>
              <a:t>に転換</a:t>
            </a:r>
          </a:p>
        </p:txBody>
      </p:sp>
    </p:spTree>
    <p:extLst>
      <p:ext uri="{BB962C8B-B14F-4D97-AF65-F5344CB8AC3E}">
        <p14:creationId xmlns:p14="http://schemas.microsoft.com/office/powerpoint/2010/main" val="56854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5</a:t>
            </a:fld>
            <a:endParaRPr lang="ja-JP" altLang="en-US">
              <a:solidFill>
                <a:prstClr val="black">
                  <a:tint val="75000"/>
                </a:prstClr>
              </a:solidFill>
            </a:endParaRPr>
          </a:p>
        </p:txBody>
      </p:sp>
      <p:sp>
        <p:nvSpPr>
          <p:cNvPr id="3" name="テキスト ボックス 2"/>
          <p:cNvSpPr txBox="1"/>
          <p:nvPr/>
        </p:nvSpPr>
        <p:spPr>
          <a:xfrm>
            <a:off x="355603" y="291063"/>
            <a:ext cx="7636933" cy="769441"/>
          </a:xfrm>
          <a:prstGeom prst="rect">
            <a:avLst/>
          </a:prstGeom>
          <a:noFill/>
        </p:spPr>
        <p:txBody>
          <a:bodyPr wrap="square" rtlCol="0">
            <a:spAutoFit/>
          </a:bodyPr>
          <a:lstStyle/>
          <a:p>
            <a:r>
              <a:rPr kumimoji="1" lang="ja-JP" altLang="en-US" sz="4400" dirty="0">
                <a:solidFill>
                  <a:srgbClr val="3333FF"/>
                </a:solidFill>
              </a:rPr>
              <a:t>豪雨</a:t>
            </a:r>
            <a:r>
              <a:rPr kumimoji="1" lang="ja-JP" altLang="en-US" sz="4400" dirty="0"/>
              <a:t>の激化・頻発</a:t>
            </a:r>
          </a:p>
        </p:txBody>
      </p:sp>
      <p:sp>
        <p:nvSpPr>
          <p:cNvPr id="2" name="テキスト ボックス 1"/>
          <p:cNvSpPr txBox="1"/>
          <p:nvPr/>
        </p:nvSpPr>
        <p:spPr>
          <a:xfrm>
            <a:off x="508006" y="1824418"/>
            <a:ext cx="8568267" cy="4844916"/>
          </a:xfrm>
          <a:prstGeom prst="rect">
            <a:avLst/>
          </a:prstGeom>
          <a:noFill/>
        </p:spPr>
        <p:txBody>
          <a:bodyPr wrap="square" rtlCol="0">
            <a:spAutoFit/>
          </a:bodyPr>
          <a:lstStyle/>
          <a:p>
            <a:r>
              <a:rPr kumimoji="1" lang="ja-JP" altLang="en-US" sz="3200" dirty="0"/>
              <a:t>福岡県　</a:t>
            </a:r>
            <a:r>
              <a:rPr kumimoji="1" lang="en-US" altLang="ja-JP" sz="3200" dirty="0"/>
              <a:t>4</a:t>
            </a:r>
            <a:r>
              <a:rPr kumimoji="1" lang="ja-JP" altLang="en-US" sz="3200" dirty="0"/>
              <a:t>年連続の特別警報</a:t>
            </a:r>
            <a:r>
              <a:rPr kumimoji="1" lang="en-US" altLang="ja-JP" sz="2400" dirty="0"/>
              <a:t>(50</a:t>
            </a:r>
            <a:r>
              <a:rPr kumimoji="1" lang="ja-JP" altLang="en-US" sz="2400" dirty="0"/>
              <a:t>年に</a:t>
            </a:r>
            <a:r>
              <a:rPr kumimoji="1" lang="en-US" altLang="ja-JP" sz="2400" dirty="0"/>
              <a:t>1</a:t>
            </a:r>
            <a:r>
              <a:rPr kumimoji="1" lang="ja-JP" altLang="en-US" sz="2400" dirty="0"/>
              <a:t>回程度なのに</a:t>
            </a:r>
            <a:r>
              <a:rPr kumimoji="1" lang="en-US" altLang="ja-JP" sz="2400" dirty="0"/>
              <a:t>)</a:t>
            </a:r>
            <a:endParaRPr kumimoji="1" lang="ja-JP" altLang="en-US" sz="2400" dirty="0"/>
          </a:p>
          <a:p>
            <a:r>
              <a:rPr kumimoji="1" lang="ja-JP" altLang="en-US" sz="3200" dirty="0"/>
              <a:t>久留米は</a:t>
            </a:r>
            <a:r>
              <a:rPr kumimoji="1" lang="en-US" altLang="ja-JP" sz="3200" dirty="0"/>
              <a:t>5</a:t>
            </a:r>
            <a:r>
              <a:rPr kumimoji="1" lang="ja-JP" altLang="en-US" sz="3200" dirty="0"/>
              <a:t>年連続の水害</a:t>
            </a:r>
          </a:p>
          <a:p>
            <a:pPr>
              <a:lnSpc>
                <a:spcPts val="2500"/>
              </a:lnSpc>
            </a:pPr>
            <a:endParaRPr lang="ja-JP" altLang="en-US" sz="3200" dirty="0"/>
          </a:p>
          <a:p>
            <a:r>
              <a:rPr lang="en-US" altLang="ja-JP" sz="3200" dirty="0"/>
              <a:t>2017</a:t>
            </a:r>
            <a:r>
              <a:rPr lang="ja-JP" altLang="en-US" sz="3200" dirty="0"/>
              <a:t>年　</a:t>
            </a:r>
            <a:r>
              <a:rPr lang="ja-JP" altLang="en-US" sz="3200" dirty="0">
                <a:solidFill>
                  <a:srgbClr val="3333FF"/>
                </a:solidFill>
              </a:rPr>
              <a:t>九州北部豪雨　</a:t>
            </a:r>
            <a:r>
              <a:rPr lang="ja-JP" altLang="en-US" sz="3200" dirty="0"/>
              <a:t>福岡・大分死者</a:t>
            </a:r>
            <a:r>
              <a:rPr lang="en-US" altLang="ja-JP" sz="3200" dirty="0"/>
              <a:t>40</a:t>
            </a:r>
            <a:r>
              <a:rPr lang="ja-JP" altLang="en-US" sz="3200" dirty="0"/>
              <a:t>人</a:t>
            </a:r>
          </a:p>
          <a:p>
            <a:r>
              <a:rPr kumimoji="1" lang="en-US" altLang="ja-JP" sz="3200" dirty="0"/>
              <a:t>2018</a:t>
            </a:r>
            <a:r>
              <a:rPr kumimoji="1" lang="ja-JP" altLang="en-US" sz="3200" dirty="0"/>
              <a:t>年　</a:t>
            </a:r>
            <a:r>
              <a:rPr kumimoji="1" lang="ja-JP" altLang="en-US" sz="3200" dirty="0">
                <a:solidFill>
                  <a:srgbClr val="3333FF"/>
                </a:solidFill>
              </a:rPr>
              <a:t>西日本豪雨　</a:t>
            </a:r>
            <a:r>
              <a:rPr kumimoji="1" lang="ja-JP" altLang="en-US" sz="3200" dirty="0"/>
              <a:t>死者不明</a:t>
            </a:r>
            <a:r>
              <a:rPr kumimoji="1" lang="en-US" altLang="ja-JP" sz="3200" dirty="0"/>
              <a:t>281</a:t>
            </a:r>
            <a:r>
              <a:rPr kumimoji="1" lang="ja-JP" altLang="en-US" sz="3200" dirty="0"/>
              <a:t>人　平成最悪</a:t>
            </a:r>
          </a:p>
          <a:p>
            <a:r>
              <a:rPr lang="ja-JP" altLang="en-US" sz="3200" dirty="0"/>
              <a:t>　</a:t>
            </a:r>
            <a:r>
              <a:rPr lang="en-US" altLang="ja-JP" sz="3200" dirty="0"/>
              <a:t>11</a:t>
            </a:r>
            <a:r>
              <a:rPr lang="ja-JP" altLang="en-US" sz="3200" dirty="0"/>
              <a:t>府県で特別警報，とんでもなく大量の降水</a:t>
            </a:r>
          </a:p>
          <a:p>
            <a:r>
              <a:rPr lang="en-US" altLang="ja-JP" sz="3200" dirty="0"/>
              <a:t>2019</a:t>
            </a:r>
            <a:r>
              <a:rPr lang="ja-JP" altLang="en-US" sz="3200" dirty="0"/>
              <a:t>年　佐賀の</a:t>
            </a:r>
            <a:r>
              <a:rPr lang="ja-JP" altLang="en-US" sz="3200" dirty="0">
                <a:solidFill>
                  <a:srgbClr val="3333FF"/>
                </a:solidFill>
              </a:rPr>
              <a:t>豪雨</a:t>
            </a:r>
          </a:p>
          <a:p>
            <a:r>
              <a:rPr lang="en-US" altLang="ja-JP" sz="3200" dirty="0"/>
              <a:t>2020</a:t>
            </a:r>
            <a:r>
              <a:rPr lang="ja-JP" altLang="en-US" sz="3200" dirty="0"/>
              <a:t>年　</a:t>
            </a:r>
            <a:r>
              <a:rPr lang="en-US" altLang="ja-JP" sz="3200" dirty="0">
                <a:solidFill>
                  <a:srgbClr val="3333FF"/>
                </a:solidFill>
              </a:rPr>
              <a:t>7</a:t>
            </a:r>
            <a:r>
              <a:rPr lang="ja-JP" altLang="en-US" sz="3200" dirty="0">
                <a:solidFill>
                  <a:srgbClr val="3333FF"/>
                </a:solidFill>
              </a:rPr>
              <a:t>月豪雨</a:t>
            </a:r>
            <a:r>
              <a:rPr lang="ja-JP" altLang="en-US" sz="3200" dirty="0"/>
              <a:t>　死者不明</a:t>
            </a:r>
            <a:r>
              <a:rPr lang="en-US" altLang="ja-JP" sz="3200" dirty="0"/>
              <a:t>86</a:t>
            </a:r>
            <a:r>
              <a:rPr lang="ja-JP" altLang="en-US" sz="3200" dirty="0"/>
              <a:t>人</a:t>
            </a:r>
            <a:r>
              <a:rPr lang="en-US" altLang="ja-JP" sz="3200" dirty="0"/>
              <a:t>(</a:t>
            </a:r>
            <a:r>
              <a:rPr lang="ja-JP" altLang="en-US" sz="3200" dirty="0"/>
              <a:t>九州</a:t>
            </a:r>
            <a:r>
              <a:rPr lang="en-US" altLang="ja-JP" sz="3200" dirty="0"/>
              <a:t>79</a:t>
            </a:r>
            <a:r>
              <a:rPr lang="ja-JP" altLang="en-US" sz="3200" dirty="0"/>
              <a:t>人</a:t>
            </a:r>
            <a:r>
              <a:rPr lang="en-US" altLang="ja-JP" sz="3200" dirty="0"/>
              <a:t>)</a:t>
            </a:r>
            <a:endParaRPr lang="ja-JP" altLang="en-US" sz="3200" dirty="0">
              <a:solidFill>
                <a:srgbClr val="3333FF"/>
              </a:solidFill>
            </a:endParaRPr>
          </a:p>
          <a:p>
            <a:r>
              <a:rPr lang="en-US" altLang="ja-JP" sz="3200" dirty="0"/>
              <a:t>2021</a:t>
            </a:r>
            <a:r>
              <a:rPr lang="ja-JP" altLang="en-US" sz="3200" dirty="0"/>
              <a:t>年　</a:t>
            </a:r>
            <a:r>
              <a:rPr lang="en-US" altLang="ja-JP" sz="3200" dirty="0"/>
              <a:t>8</a:t>
            </a:r>
            <a:r>
              <a:rPr lang="ja-JP" altLang="en-US" sz="3200" dirty="0"/>
              <a:t>月の</a:t>
            </a:r>
            <a:r>
              <a:rPr lang="ja-JP" altLang="en-US" sz="3200" dirty="0">
                <a:solidFill>
                  <a:srgbClr val="3333FF"/>
                </a:solidFill>
              </a:rPr>
              <a:t>大雨</a:t>
            </a:r>
          </a:p>
          <a:p>
            <a:r>
              <a:rPr lang="ja-JP" altLang="en-US" sz="3200" dirty="0">
                <a:solidFill>
                  <a:srgbClr val="3333FF"/>
                </a:solidFill>
              </a:rPr>
              <a:t>　</a:t>
            </a:r>
            <a:r>
              <a:rPr kumimoji="1" lang="ja-JP" altLang="en-US" sz="3200" dirty="0">
                <a:solidFill>
                  <a:srgbClr val="3333FF"/>
                </a:solidFill>
              </a:rPr>
              <a:t>　</a:t>
            </a:r>
            <a:r>
              <a:rPr kumimoji="1" lang="ja-JP" altLang="en-US" sz="3200" dirty="0"/>
              <a:t>ともに西日本豪雨を超える総降水量</a:t>
            </a:r>
            <a:r>
              <a:rPr lang="ja-JP" altLang="en-US" sz="3200" dirty="0">
                <a:solidFill>
                  <a:srgbClr val="3333FF"/>
                </a:solidFill>
              </a:rPr>
              <a:t>　</a:t>
            </a:r>
            <a:endParaRPr kumimoji="1" lang="ja-JP" altLang="en-US" sz="3200" dirty="0"/>
          </a:p>
        </p:txBody>
      </p:sp>
      <p:sp>
        <p:nvSpPr>
          <p:cNvPr id="5" name="テキスト ボックス 4"/>
          <p:cNvSpPr txBox="1"/>
          <p:nvPr/>
        </p:nvSpPr>
        <p:spPr>
          <a:xfrm>
            <a:off x="2067018" y="1034405"/>
            <a:ext cx="7232842" cy="830997"/>
          </a:xfrm>
          <a:prstGeom prst="rect">
            <a:avLst/>
          </a:prstGeom>
          <a:noFill/>
        </p:spPr>
        <p:txBody>
          <a:bodyPr wrap="square" rtlCol="0">
            <a:spAutoFit/>
          </a:bodyPr>
          <a:lstStyle/>
          <a:p>
            <a:r>
              <a:rPr kumimoji="1" lang="ja-JP" altLang="en-US" sz="2800" dirty="0">
                <a:solidFill>
                  <a:srgbClr val="FF0000"/>
                </a:solidFill>
              </a:rPr>
              <a:t>温暖化</a:t>
            </a:r>
            <a:r>
              <a:rPr kumimoji="1" lang="ja-JP" altLang="en-US" sz="2800" dirty="0"/>
              <a:t>→大気中の</a:t>
            </a:r>
            <a:r>
              <a:rPr kumimoji="1" lang="ja-JP" altLang="en-US" sz="2800" dirty="0">
                <a:solidFill>
                  <a:srgbClr val="3333FF"/>
                </a:solidFill>
              </a:rPr>
              <a:t>水蒸気量</a:t>
            </a:r>
            <a:r>
              <a:rPr kumimoji="1" lang="ja-JP" altLang="en-US" sz="2800" dirty="0"/>
              <a:t>の増加</a:t>
            </a:r>
            <a:r>
              <a:rPr kumimoji="1" lang="en-US" altLang="ja-JP" sz="2800" dirty="0"/>
              <a:t>(</a:t>
            </a:r>
            <a:r>
              <a:rPr kumimoji="1" lang="ja-JP" altLang="en-US" sz="2800" dirty="0"/>
              <a:t>特に九州</a:t>
            </a:r>
            <a:r>
              <a:rPr kumimoji="1" lang="en-US" altLang="ja-JP" sz="2800" dirty="0"/>
              <a:t>)</a:t>
            </a:r>
            <a:endParaRPr kumimoji="1" lang="ja-JP" altLang="en-US" sz="2800" dirty="0"/>
          </a:p>
          <a:p>
            <a:r>
              <a:rPr kumimoji="1" lang="ja-JP" altLang="en-US" sz="2000" dirty="0"/>
              <a:t>　　　　　　　　　</a:t>
            </a:r>
            <a:r>
              <a:rPr kumimoji="1" lang="en-US" altLang="ja-JP" sz="2000" dirty="0"/>
              <a:t>1</a:t>
            </a:r>
            <a:r>
              <a:rPr kumimoji="1" lang="ja-JP" altLang="en-US" sz="2000" dirty="0"/>
              <a:t>℃上昇で飽和水蒸気量は</a:t>
            </a:r>
            <a:r>
              <a:rPr kumimoji="1" lang="en-US" altLang="ja-JP" sz="2000" dirty="0"/>
              <a:t>7%</a:t>
            </a:r>
            <a:r>
              <a:rPr kumimoji="1" lang="ja-JP" altLang="en-US" sz="2000" dirty="0"/>
              <a:t>の増加</a:t>
            </a:r>
          </a:p>
        </p:txBody>
      </p:sp>
      <p:sp>
        <p:nvSpPr>
          <p:cNvPr id="6" name="屈折矢印 5"/>
          <p:cNvSpPr/>
          <p:nvPr/>
        </p:nvSpPr>
        <p:spPr>
          <a:xfrm rot="16200000">
            <a:off x="5073407" y="479329"/>
            <a:ext cx="479022" cy="68563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06803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AFE788F-6320-4D7F-A9CF-7C431780AEC6}" type="slidenum">
              <a:rPr kumimoji="1" lang="ja-JP" altLang="en-US" smtClean="0"/>
              <a:t>50</a:t>
            </a:fld>
            <a:endParaRPr kumimoji="1" lang="ja-JP" altLang="en-US" dirty="0"/>
          </a:p>
        </p:txBody>
      </p:sp>
      <p:sp>
        <p:nvSpPr>
          <p:cNvPr id="12" name="テキスト ボックス 11"/>
          <p:cNvSpPr txBox="1"/>
          <p:nvPr/>
        </p:nvSpPr>
        <p:spPr>
          <a:xfrm>
            <a:off x="448295" y="794626"/>
            <a:ext cx="8498919" cy="2031325"/>
          </a:xfrm>
          <a:prstGeom prst="rect">
            <a:avLst/>
          </a:prstGeom>
          <a:noFill/>
        </p:spPr>
        <p:txBody>
          <a:bodyPr wrap="square" rtlCol="0">
            <a:spAutoFit/>
          </a:bodyPr>
          <a:lstStyle/>
          <a:p>
            <a:r>
              <a:rPr kumimoji="1" lang="ja-JP" altLang="en-US" sz="3200" b="1" dirty="0">
                <a:latin typeface="+mn-ea"/>
              </a:rPr>
              <a:t>Ｑ</a:t>
            </a:r>
            <a:r>
              <a:rPr kumimoji="1" lang="ja-JP" altLang="en-US" sz="3200" dirty="0">
                <a:latin typeface="+mn-ea"/>
              </a:rPr>
              <a:t>．全人類の呼吸による</a:t>
            </a:r>
            <a:r>
              <a:rPr kumimoji="1" lang="en-US" altLang="ja-JP" sz="3200" dirty="0">
                <a:latin typeface="+mn-ea"/>
              </a:rPr>
              <a:t>CO</a:t>
            </a:r>
            <a:r>
              <a:rPr kumimoji="1" lang="en-US" altLang="ja-JP" sz="3200" baseline="-25000" dirty="0">
                <a:latin typeface="+mn-ea"/>
              </a:rPr>
              <a:t>2</a:t>
            </a:r>
            <a:r>
              <a:rPr kumimoji="1" lang="ja-JP" altLang="en-US" sz="3200" dirty="0" err="1">
                <a:latin typeface="+mn-ea"/>
              </a:rPr>
              <a:t>の排</a:t>
            </a:r>
            <a:r>
              <a:rPr kumimoji="1" lang="ja-JP" altLang="en-US" sz="3200" dirty="0">
                <a:latin typeface="+mn-ea"/>
              </a:rPr>
              <a:t>出量は化石燃</a:t>
            </a:r>
            <a:endParaRPr kumimoji="1" lang="en-US" altLang="ja-JP" sz="3200" dirty="0">
              <a:latin typeface="+mn-ea"/>
            </a:endParaRPr>
          </a:p>
          <a:p>
            <a:r>
              <a:rPr lang="en-US" altLang="ja-JP" sz="3200" dirty="0">
                <a:latin typeface="+mn-ea"/>
              </a:rPr>
              <a:t> </a:t>
            </a:r>
            <a:r>
              <a:rPr kumimoji="1" lang="ja-JP" altLang="en-US" sz="3200" dirty="0">
                <a:latin typeface="+mn-ea"/>
              </a:rPr>
              <a:t>料による</a:t>
            </a:r>
            <a:r>
              <a:rPr lang="en-US" altLang="ja-JP" sz="3200" dirty="0">
                <a:latin typeface="+mn-ea"/>
              </a:rPr>
              <a:t>CO</a:t>
            </a:r>
            <a:r>
              <a:rPr lang="en-US" altLang="ja-JP" sz="3200" baseline="-25000" dirty="0">
                <a:latin typeface="+mn-ea"/>
              </a:rPr>
              <a:t>2</a:t>
            </a:r>
            <a:r>
              <a:rPr lang="ja-JP" altLang="en-US" sz="3200" dirty="0" err="1">
                <a:latin typeface="+mn-ea"/>
              </a:rPr>
              <a:t>の排</a:t>
            </a:r>
            <a:r>
              <a:rPr lang="ja-JP" altLang="en-US" sz="3200" dirty="0">
                <a:latin typeface="+mn-ea"/>
              </a:rPr>
              <a:t>出量のおよそ何パーセントで</a:t>
            </a:r>
            <a:endParaRPr lang="en-US" altLang="ja-JP" sz="3200" dirty="0">
              <a:latin typeface="+mn-ea"/>
            </a:endParaRPr>
          </a:p>
          <a:p>
            <a:r>
              <a:rPr kumimoji="1" lang="en-US" altLang="ja-JP" sz="3200" dirty="0">
                <a:latin typeface="+mn-ea"/>
              </a:rPr>
              <a:t> </a:t>
            </a:r>
            <a:r>
              <a:rPr kumimoji="1" lang="ja-JP" altLang="en-US" sz="3200" dirty="0">
                <a:latin typeface="+mn-ea"/>
              </a:rPr>
              <a:t>しょう？次のうちで近いものを選んでください。</a:t>
            </a:r>
            <a:endParaRPr kumimoji="1" lang="en-US" altLang="ja-JP" sz="3200" dirty="0">
              <a:latin typeface="+mn-ea"/>
            </a:endParaRPr>
          </a:p>
          <a:p>
            <a:r>
              <a:rPr lang="en-US" altLang="ja-JP" sz="3000" dirty="0">
                <a:latin typeface="+mn-ea"/>
              </a:rPr>
              <a:t>A. 0.001%</a:t>
            </a:r>
            <a:r>
              <a:rPr lang="ja-JP" altLang="en-US" sz="3000" dirty="0" err="1">
                <a:latin typeface="+mn-ea"/>
              </a:rPr>
              <a:t>，</a:t>
            </a:r>
            <a:r>
              <a:rPr lang="ja-JP" altLang="en-US" sz="3000" dirty="0">
                <a:latin typeface="+mn-ea"/>
              </a:rPr>
              <a:t> </a:t>
            </a:r>
            <a:r>
              <a:rPr lang="en-US" altLang="ja-JP" sz="3000" dirty="0">
                <a:latin typeface="+mn-ea"/>
              </a:rPr>
              <a:t>B.</a:t>
            </a:r>
            <a:r>
              <a:rPr lang="ja-JP" altLang="en-US" sz="3000" dirty="0">
                <a:latin typeface="+mn-ea"/>
              </a:rPr>
              <a:t> </a:t>
            </a:r>
            <a:r>
              <a:rPr lang="en-US" altLang="ja-JP" sz="3000" dirty="0">
                <a:latin typeface="+mn-ea"/>
              </a:rPr>
              <a:t>0.01%</a:t>
            </a:r>
            <a:r>
              <a:rPr lang="ja-JP" altLang="en-US" sz="3000" dirty="0" err="1">
                <a:latin typeface="+mn-ea"/>
              </a:rPr>
              <a:t>，</a:t>
            </a:r>
            <a:r>
              <a:rPr lang="ja-JP" altLang="en-US" sz="3000" dirty="0">
                <a:latin typeface="+mn-ea"/>
              </a:rPr>
              <a:t> </a:t>
            </a:r>
            <a:r>
              <a:rPr lang="en-US" altLang="ja-JP" sz="3000" dirty="0">
                <a:latin typeface="+mn-ea"/>
              </a:rPr>
              <a:t>C. 0.1%</a:t>
            </a:r>
            <a:r>
              <a:rPr lang="ja-JP" altLang="en-US" sz="3000" dirty="0" err="1">
                <a:latin typeface="+mn-ea"/>
              </a:rPr>
              <a:t>，</a:t>
            </a:r>
            <a:r>
              <a:rPr lang="ja-JP" altLang="en-US" sz="3000" dirty="0">
                <a:latin typeface="+mn-ea"/>
              </a:rPr>
              <a:t> </a:t>
            </a:r>
            <a:r>
              <a:rPr lang="en-US" altLang="ja-JP" sz="3000" dirty="0">
                <a:latin typeface="+mn-ea"/>
              </a:rPr>
              <a:t>D. 1%</a:t>
            </a:r>
            <a:r>
              <a:rPr lang="ja-JP" altLang="en-US" sz="3000" dirty="0" err="1">
                <a:latin typeface="+mn-ea"/>
              </a:rPr>
              <a:t>，</a:t>
            </a:r>
            <a:r>
              <a:rPr lang="ja-JP" altLang="en-US" sz="3000" dirty="0">
                <a:latin typeface="+mn-ea"/>
              </a:rPr>
              <a:t> </a:t>
            </a:r>
            <a:r>
              <a:rPr lang="en-US" altLang="ja-JP" sz="3000" dirty="0">
                <a:latin typeface="+mn-ea"/>
              </a:rPr>
              <a:t>E. 10%</a:t>
            </a:r>
            <a:endParaRPr kumimoji="1" lang="ja-JP" altLang="en-US" sz="3000" dirty="0">
              <a:latin typeface="+mn-ea"/>
            </a:endParaRPr>
          </a:p>
        </p:txBody>
      </p:sp>
      <p:sp>
        <p:nvSpPr>
          <p:cNvPr id="13" name="正方形/長方形 12"/>
          <p:cNvSpPr/>
          <p:nvPr/>
        </p:nvSpPr>
        <p:spPr>
          <a:xfrm>
            <a:off x="6611111" y="2370739"/>
            <a:ext cx="1173707" cy="464024"/>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57741" y="3282561"/>
            <a:ext cx="8329060" cy="1631216"/>
          </a:xfrm>
          <a:prstGeom prst="rect">
            <a:avLst/>
          </a:prstGeom>
          <a:noFill/>
        </p:spPr>
        <p:txBody>
          <a:bodyPr wrap="square" rtlCol="0">
            <a:spAutoFit/>
          </a:bodyPr>
          <a:lstStyle/>
          <a:p>
            <a:r>
              <a:rPr kumimoji="1" lang="ja-JP" altLang="en-US" sz="2800" dirty="0"/>
              <a:t>息を止めないと，温暖化が進むのか？</a:t>
            </a:r>
            <a:endParaRPr kumimoji="1" lang="en-US" altLang="ja-JP" sz="2800" dirty="0"/>
          </a:p>
          <a:p>
            <a:r>
              <a:rPr kumimoji="1" lang="ja-JP" altLang="en-US" sz="2600" dirty="0"/>
              <a:t>　体内の炭素はもともと自然起源なので，大気中の</a:t>
            </a:r>
            <a:r>
              <a:rPr lang="en-US" altLang="ja-JP" sz="2600" dirty="0">
                <a:latin typeface="+mn-ea"/>
              </a:rPr>
              <a:t>CO</a:t>
            </a:r>
            <a:r>
              <a:rPr lang="en-US" altLang="ja-JP" sz="2800" baseline="-25000" dirty="0">
                <a:latin typeface="+mn-ea"/>
              </a:rPr>
              <a:t>2</a:t>
            </a:r>
            <a:r>
              <a:rPr lang="ja-JP" altLang="en-US" sz="2600" dirty="0">
                <a:latin typeface="+mn-ea"/>
              </a:rPr>
              <a:t>の</a:t>
            </a:r>
          </a:p>
          <a:p>
            <a:r>
              <a:rPr lang="ja-JP" altLang="en-US" sz="2600" dirty="0">
                <a:latin typeface="+mn-ea"/>
              </a:rPr>
              <a:t>　増加には寄与していない。</a:t>
            </a:r>
            <a:r>
              <a:rPr lang="ja-JP" altLang="en-US" sz="2600" dirty="0">
                <a:solidFill>
                  <a:srgbClr val="FF0000"/>
                </a:solidFill>
                <a:latin typeface="+mn-ea"/>
              </a:rPr>
              <a:t>循環</a:t>
            </a:r>
            <a:r>
              <a:rPr lang="ja-JP" altLang="en-US" sz="2600" dirty="0">
                <a:latin typeface="+mn-ea"/>
              </a:rPr>
              <a:t>の一部である。</a:t>
            </a:r>
          </a:p>
          <a:p>
            <a:r>
              <a:rPr lang="ja-JP" altLang="en-US" dirty="0">
                <a:latin typeface="+mn-ea"/>
              </a:rPr>
              <a:t>　　</a:t>
            </a:r>
            <a:r>
              <a:rPr lang="en-US" altLang="ja-JP" sz="2000" dirty="0">
                <a:latin typeface="+mn-ea"/>
              </a:rPr>
              <a:t>(</a:t>
            </a:r>
            <a:r>
              <a:rPr lang="ja-JP" altLang="en-US" sz="2000" dirty="0">
                <a:latin typeface="+mn-ea"/>
              </a:rPr>
              <a:t>ただし食料の輸送，ハウス栽培，肥料製造等では寄与</a:t>
            </a:r>
            <a:r>
              <a:rPr lang="en-US" altLang="ja-JP" sz="2000" dirty="0">
                <a:latin typeface="+mn-ea"/>
              </a:rPr>
              <a:t>)</a:t>
            </a:r>
            <a:endParaRPr kumimoji="1" lang="ja-JP" altLang="en-US" sz="2000" dirty="0"/>
          </a:p>
        </p:txBody>
      </p:sp>
      <p:sp>
        <p:nvSpPr>
          <p:cNvPr id="5" name="テキスト ボックス 4">
            <a:extLst>
              <a:ext uri="{FF2B5EF4-FFF2-40B4-BE49-F238E27FC236}">
                <a16:creationId xmlns:a16="http://schemas.microsoft.com/office/drawing/2014/main" id="{A61F866C-176C-42C7-BE5D-824307B3F6C1}"/>
              </a:ext>
            </a:extLst>
          </p:cNvPr>
          <p:cNvSpPr txBox="1"/>
          <p:nvPr/>
        </p:nvSpPr>
        <p:spPr>
          <a:xfrm>
            <a:off x="419545" y="290943"/>
            <a:ext cx="3528508" cy="523220"/>
          </a:xfrm>
          <a:prstGeom prst="rect">
            <a:avLst/>
          </a:prstGeom>
          <a:noFill/>
        </p:spPr>
        <p:txBody>
          <a:bodyPr wrap="square" rtlCol="0">
            <a:spAutoFit/>
          </a:bodyPr>
          <a:lstStyle/>
          <a:p>
            <a:r>
              <a:rPr kumimoji="1" lang="ja-JP" altLang="en-US" sz="2800" dirty="0"/>
              <a:t>ではどうすれば？</a:t>
            </a:r>
          </a:p>
        </p:txBody>
      </p:sp>
      <p:sp>
        <p:nvSpPr>
          <p:cNvPr id="6" name="テキスト ボックス 5">
            <a:extLst>
              <a:ext uri="{FF2B5EF4-FFF2-40B4-BE49-F238E27FC236}">
                <a16:creationId xmlns:a16="http://schemas.microsoft.com/office/drawing/2014/main" id="{0BD55907-0FBC-458F-88CE-F1FC32AF188D}"/>
              </a:ext>
            </a:extLst>
          </p:cNvPr>
          <p:cNvSpPr txBox="1"/>
          <p:nvPr/>
        </p:nvSpPr>
        <p:spPr>
          <a:xfrm>
            <a:off x="6199906" y="2922683"/>
            <a:ext cx="3006436" cy="338554"/>
          </a:xfrm>
          <a:prstGeom prst="rect">
            <a:avLst/>
          </a:prstGeom>
          <a:noFill/>
        </p:spPr>
        <p:txBody>
          <a:bodyPr wrap="square" rtlCol="0">
            <a:spAutoFit/>
          </a:bodyPr>
          <a:lstStyle/>
          <a:p>
            <a:r>
              <a:rPr kumimoji="1" lang="ja-JP" altLang="en-US" sz="1600" dirty="0"/>
              <a:t>「ココが知りたい地球温暖化」より</a:t>
            </a:r>
          </a:p>
        </p:txBody>
      </p:sp>
      <p:sp>
        <p:nvSpPr>
          <p:cNvPr id="10" name="正方形/長方形 9">
            <a:extLst>
              <a:ext uri="{FF2B5EF4-FFF2-40B4-BE49-F238E27FC236}">
                <a16:creationId xmlns:a16="http://schemas.microsoft.com/office/drawing/2014/main" id="{C8C8D7A0-05E9-411D-9C4B-85372E9CBD7D}"/>
              </a:ext>
            </a:extLst>
          </p:cNvPr>
          <p:cNvSpPr/>
          <p:nvPr/>
        </p:nvSpPr>
        <p:spPr>
          <a:xfrm>
            <a:off x="472017" y="5133137"/>
            <a:ext cx="7854403" cy="1107996"/>
          </a:xfrm>
          <a:prstGeom prst="rect">
            <a:avLst/>
          </a:prstGeom>
        </p:spPr>
        <p:txBody>
          <a:bodyPr wrap="square">
            <a:spAutoFit/>
          </a:bodyPr>
          <a:lstStyle/>
          <a:p>
            <a:r>
              <a:rPr lang="ja-JP" altLang="en-US" sz="3300" dirty="0"/>
              <a:t>ほぼ</a:t>
            </a:r>
            <a:r>
              <a:rPr lang="ja-JP" altLang="en-US" sz="3300" b="1" dirty="0">
                <a:solidFill>
                  <a:srgbClr val="FF0000"/>
                </a:solidFill>
              </a:rPr>
              <a:t>循環</a:t>
            </a:r>
          </a:p>
          <a:p>
            <a:r>
              <a:rPr lang="ja-JP" altLang="en-US" sz="3300" dirty="0"/>
              <a:t>　⇒</a:t>
            </a:r>
            <a:r>
              <a:rPr lang="ja-JP" altLang="en-US" sz="3300" dirty="0">
                <a:solidFill>
                  <a:srgbClr val="FF0000"/>
                </a:solidFill>
              </a:rPr>
              <a:t>時間がゆっくり</a:t>
            </a:r>
            <a:r>
              <a:rPr lang="ja-JP" altLang="en-US" sz="3300" dirty="0"/>
              <a:t>流れ，</a:t>
            </a:r>
            <a:r>
              <a:rPr lang="ja-JP" altLang="en-US" sz="3300" dirty="0">
                <a:solidFill>
                  <a:srgbClr val="FF0000"/>
                </a:solidFill>
              </a:rPr>
              <a:t>生活の質</a:t>
            </a:r>
            <a:r>
              <a:rPr lang="ja-JP" altLang="en-US" sz="3300" dirty="0"/>
              <a:t>も保証</a:t>
            </a:r>
          </a:p>
        </p:txBody>
      </p:sp>
    </p:spTree>
    <p:extLst>
      <p:ext uri="{BB962C8B-B14F-4D97-AF65-F5344CB8AC3E}">
        <p14:creationId xmlns:p14="http://schemas.microsoft.com/office/powerpoint/2010/main" val="209446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fade">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fade">
                                      <p:cBhvr>
                                        <p:cTn id="25" dur="500"/>
                                        <p:tgtEl>
                                          <p:spTgt spid="1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fade">
                                      <p:cBhvr>
                                        <p:cTn id="28" dur="500"/>
                                        <p:tgtEl>
                                          <p:spTgt spid="1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fade">
                                      <p:cBhvr>
                                        <p:cTn id="31" dur="500"/>
                                        <p:tgtEl>
                                          <p:spTgt spid="1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6"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AFE788F-6320-4D7F-A9CF-7C431780AEC6}" type="slidenum">
              <a:rPr kumimoji="1" lang="ja-JP" altLang="en-US" smtClean="0"/>
              <a:t>51</a:t>
            </a:fld>
            <a:endParaRPr kumimoji="1" lang="ja-JP" altLang="en-US" dirty="0"/>
          </a:p>
        </p:txBody>
      </p:sp>
      <p:sp>
        <p:nvSpPr>
          <p:cNvPr id="11" name="テキスト ボックス 10"/>
          <p:cNvSpPr txBox="1"/>
          <p:nvPr/>
        </p:nvSpPr>
        <p:spPr>
          <a:xfrm>
            <a:off x="616573" y="5519746"/>
            <a:ext cx="6843644" cy="646331"/>
          </a:xfrm>
          <a:prstGeom prst="rect">
            <a:avLst/>
          </a:prstGeom>
          <a:noFill/>
        </p:spPr>
        <p:txBody>
          <a:bodyPr wrap="square" rtlCol="0">
            <a:spAutoFit/>
          </a:bodyPr>
          <a:lstStyle/>
          <a:p>
            <a:r>
              <a:rPr lang="ja-JP" altLang="en-US" sz="3600" dirty="0"/>
              <a:t>循環するもののみを使う社会へ</a:t>
            </a:r>
          </a:p>
        </p:txBody>
      </p:sp>
      <p:sp>
        <p:nvSpPr>
          <p:cNvPr id="5" name="正方形/長方形 4"/>
          <p:cNvSpPr/>
          <p:nvPr/>
        </p:nvSpPr>
        <p:spPr>
          <a:xfrm>
            <a:off x="185705" y="283374"/>
            <a:ext cx="8746320" cy="954107"/>
          </a:xfrm>
          <a:prstGeom prst="rect">
            <a:avLst/>
          </a:prstGeom>
        </p:spPr>
        <p:txBody>
          <a:bodyPr wrap="square">
            <a:spAutoFit/>
          </a:bodyPr>
          <a:lstStyle/>
          <a:p>
            <a:r>
              <a:rPr lang="ja-JP" altLang="en-US" sz="2800" dirty="0"/>
              <a:t>　　人間社会以外のすべては循環している，</a:t>
            </a:r>
          </a:p>
          <a:p>
            <a:r>
              <a:rPr lang="ja-JP" altLang="en-US" sz="2800" dirty="0"/>
              <a:t>　　言い換えると，</a:t>
            </a:r>
            <a:r>
              <a:rPr lang="ja-JP" altLang="en-US" sz="2800" dirty="0">
                <a:solidFill>
                  <a:srgbClr val="FF0000"/>
                </a:solidFill>
              </a:rPr>
              <a:t>地球</a:t>
            </a:r>
            <a:r>
              <a:rPr lang="ja-JP" altLang="en-US" sz="2800" dirty="0"/>
              <a:t>にとって有用なものを作っている。</a:t>
            </a:r>
          </a:p>
        </p:txBody>
      </p:sp>
      <p:grpSp>
        <p:nvGrpSpPr>
          <p:cNvPr id="8" name="グループ化 7"/>
          <p:cNvGrpSpPr/>
          <p:nvPr/>
        </p:nvGrpSpPr>
        <p:grpSpPr>
          <a:xfrm>
            <a:off x="0" y="1267984"/>
            <a:ext cx="4663439" cy="3066550"/>
            <a:chOff x="0" y="1897101"/>
            <a:chExt cx="4663439" cy="3066550"/>
          </a:xfrm>
        </p:grpSpPr>
        <p:grpSp>
          <p:nvGrpSpPr>
            <p:cNvPr id="10" name="グループ化 9"/>
            <p:cNvGrpSpPr/>
            <p:nvPr/>
          </p:nvGrpSpPr>
          <p:grpSpPr>
            <a:xfrm>
              <a:off x="0" y="2317457"/>
              <a:ext cx="2426136" cy="1276772"/>
              <a:chOff x="157927" y="5281053"/>
              <a:chExt cx="2426136" cy="1276772"/>
            </a:xfrm>
          </p:grpSpPr>
          <p:pic>
            <p:nvPicPr>
              <p:cNvPr id="12" name="図 11"/>
              <p:cNvPicPr>
                <a:picLocks noChangeAspect="1"/>
              </p:cNvPicPr>
              <p:nvPr/>
            </p:nvPicPr>
            <p:blipFill>
              <a:blip r:embed="rId2"/>
              <a:stretch>
                <a:fillRect/>
              </a:stretch>
            </p:blipFill>
            <p:spPr>
              <a:xfrm>
                <a:off x="425548" y="5595920"/>
                <a:ext cx="1038095" cy="961905"/>
              </a:xfrm>
              <a:prstGeom prst="rect">
                <a:avLst/>
              </a:prstGeom>
            </p:spPr>
          </p:pic>
          <p:sp>
            <p:nvSpPr>
              <p:cNvPr id="13" name="テキスト ボックス 12"/>
              <p:cNvSpPr txBox="1"/>
              <p:nvPr/>
            </p:nvSpPr>
            <p:spPr>
              <a:xfrm>
                <a:off x="157927" y="5281053"/>
                <a:ext cx="2426136" cy="369332"/>
              </a:xfrm>
              <a:prstGeom prst="rect">
                <a:avLst/>
              </a:prstGeom>
              <a:noFill/>
            </p:spPr>
            <p:txBody>
              <a:bodyPr wrap="square" rtlCol="0">
                <a:spAutoFit/>
              </a:bodyPr>
              <a:lstStyle/>
              <a:p>
                <a:r>
                  <a:rPr kumimoji="1" lang="ja-JP" altLang="en-US" dirty="0"/>
                  <a:t>家主の「地球」さん</a:t>
                </a:r>
              </a:p>
            </p:txBody>
          </p:sp>
        </p:grpSp>
        <p:grpSp>
          <p:nvGrpSpPr>
            <p:cNvPr id="26" name="グループ化 25"/>
            <p:cNvGrpSpPr/>
            <p:nvPr/>
          </p:nvGrpSpPr>
          <p:grpSpPr>
            <a:xfrm>
              <a:off x="2120656" y="2716075"/>
              <a:ext cx="2542783" cy="2247576"/>
              <a:chOff x="2120656" y="2716075"/>
              <a:chExt cx="2542783" cy="2247576"/>
            </a:xfrm>
          </p:grpSpPr>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656" y="2716075"/>
                <a:ext cx="1366838" cy="2143125"/>
              </a:xfrm>
              <a:prstGeom prst="rect">
                <a:avLst/>
              </a:prstGeom>
            </p:spPr>
          </p:pic>
          <p:sp>
            <p:nvSpPr>
              <p:cNvPr id="16" name="テキスト ボックス 15"/>
              <p:cNvSpPr txBox="1"/>
              <p:nvPr/>
            </p:nvSpPr>
            <p:spPr>
              <a:xfrm>
                <a:off x="3262302" y="4317320"/>
                <a:ext cx="1401137" cy="646331"/>
              </a:xfrm>
              <a:prstGeom prst="rect">
                <a:avLst/>
              </a:prstGeom>
              <a:noFill/>
            </p:spPr>
            <p:txBody>
              <a:bodyPr wrap="square" rtlCol="0">
                <a:spAutoFit/>
              </a:bodyPr>
              <a:lstStyle/>
              <a:p>
                <a:r>
                  <a:rPr kumimoji="1" lang="ja-JP" altLang="en-US" dirty="0"/>
                  <a:t>借主の</a:t>
                </a:r>
              </a:p>
              <a:p>
                <a:r>
                  <a:rPr kumimoji="1" lang="ja-JP" altLang="en-US" dirty="0"/>
                  <a:t>「人間」さん</a:t>
                </a:r>
              </a:p>
            </p:txBody>
          </p:sp>
        </p:grpSp>
        <p:grpSp>
          <p:nvGrpSpPr>
            <p:cNvPr id="24" name="グループ化 23"/>
            <p:cNvGrpSpPr/>
            <p:nvPr/>
          </p:nvGrpSpPr>
          <p:grpSpPr>
            <a:xfrm>
              <a:off x="320776" y="3648408"/>
              <a:ext cx="2056373" cy="923592"/>
              <a:chOff x="320776" y="3648408"/>
              <a:chExt cx="2056373" cy="923592"/>
            </a:xfrm>
          </p:grpSpPr>
          <p:sp>
            <p:nvSpPr>
              <p:cNvPr id="17" name="角丸四角形吹き出し 16"/>
              <p:cNvSpPr/>
              <p:nvPr/>
            </p:nvSpPr>
            <p:spPr>
              <a:xfrm flipV="1">
                <a:off x="320776" y="3648408"/>
                <a:ext cx="1909417" cy="923592"/>
              </a:xfrm>
              <a:prstGeom prst="wedgeRoundRectCallou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86093" y="3713051"/>
                <a:ext cx="1991056" cy="830997"/>
              </a:xfrm>
              <a:prstGeom prst="rect">
                <a:avLst/>
              </a:prstGeom>
              <a:noFill/>
            </p:spPr>
            <p:txBody>
              <a:bodyPr wrap="square" rtlCol="0">
                <a:spAutoFit/>
              </a:bodyPr>
              <a:lstStyle/>
              <a:p>
                <a:r>
                  <a:rPr kumimoji="1" lang="ja-JP" altLang="en-US" sz="2400" dirty="0"/>
                  <a:t>きれいに使ってくださいね</a:t>
                </a:r>
              </a:p>
            </p:txBody>
          </p:sp>
        </p:grpSp>
        <p:grpSp>
          <p:nvGrpSpPr>
            <p:cNvPr id="25" name="グループ化 24"/>
            <p:cNvGrpSpPr/>
            <p:nvPr/>
          </p:nvGrpSpPr>
          <p:grpSpPr>
            <a:xfrm>
              <a:off x="1941037" y="1897101"/>
              <a:ext cx="1830858" cy="830997"/>
              <a:chOff x="1941037" y="1897101"/>
              <a:chExt cx="1830858" cy="830997"/>
            </a:xfrm>
          </p:grpSpPr>
          <p:sp>
            <p:nvSpPr>
              <p:cNvPr id="20" name="角丸四角形吹き出し 19"/>
              <p:cNvSpPr/>
              <p:nvPr/>
            </p:nvSpPr>
            <p:spPr>
              <a:xfrm>
                <a:off x="1941037" y="1937555"/>
                <a:ext cx="1830858" cy="765326"/>
              </a:xfrm>
              <a:prstGeom prst="wedgeRoundRectCallou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56099" y="1897101"/>
                <a:ext cx="1633659" cy="830997"/>
              </a:xfrm>
              <a:prstGeom prst="rect">
                <a:avLst/>
              </a:prstGeom>
              <a:noFill/>
            </p:spPr>
            <p:txBody>
              <a:bodyPr wrap="square" rtlCol="0">
                <a:spAutoFit/>
              </a:bodyPr>
              <a:lstStyle/>
              <a:p>
                <a:r>
                  <a:rPr kumimoji="1" lang="ja-JP" altLang="en-US" sz="2400" dirty="0"/>
                  <a:t>はい，わかりました</a:t>
                </a:r>
              </a:p>
            </p:txBody>
          </p:sp>
        </p:grpSp>
      </p:grpSp>
      <p:grpSp>
        <p:nvGrpSpPr>
          <p:cNvPr id="27" name="グループ化 26"/>
          <p:cNvGrpSpPr/>
          <p:nvPr/>
        </p:nvGrpSpPr>
        <p:grpSpPr>
          <a:xfrm>
            <a:off x="5441525" y="2596368"/>
            <a:ext cx="3790606" cy="2146173"/>
            <a:chOff x="5033324" y="2983357"/>
            <a:chExt cx="3790606" cy="2146173"/>
          </a:xfrm>
        </p:grpSpPr>
        <p:pic>
          <p:nvPicPr>
            <p:cNvPr id="6" name="図 5"/>
            <p:cNvPicPr>
              <a:picLocks noChangeAspect="1"/>
            </p:cNvPicPr>
            <p:nvPr/>
          </p:nvPicPr>
          <p:blipFill>
            <a:blip r:embed="rId4"/>
            <a:stretch>
              <a:fillRect/>
            </a:stretch>
          </p:blipFill>
          <p:spPr>
            <a:xfrm>
              <a:off x="5942072" y="2983357"/>
              <a:ext cx="980952" cy="923810"/>
            </a:xfrm>
            <a:prstGeom prst="rect">
              <a:avLst/>
            </a:prstGeom>
          </p:spPr>
        </p:pic>
        <p:sp>
          <p:nvSpPr>
            <p:cNvPr id="22" name="テキスト ボックス 21"/>
            <p:cNvSpPr txBox="1"/>
            <p:nvPr/>
          </p:nvSpPr>
          <p:spPr>
            <a:xfrm>
              <a:off x="5066374" y="3929201"/>
              <a:ext cx="3757556" cy="1200329"/>
            </a:xfrm>
            <a:prstGeom prst="rect">
              <a:avLst/>
            </a:prstGeom>
            <a:noFill/>
          </p:spPr>
          <p:txBody>
            <a:bodyPr wrap="square" rtlCol="0">
              <a:spAutoFit/>
            </a:bodyPr>
            <a:lstStyle/>
            <a:p>
              <a:r>
                <a:rPr kumimoji="1" lang="ja-JP" altLang="en-US" sz="2400" dirty="0">
                  <a:solidFill>
                    <a:srgbClr val="FF0000"/>
                  </a:solidFill>
                </a:rPr>
                <a:t>ぇー，ゴミ屋敷じゃないか！</a:t>
              </a:r>
              <a:endParaRPr kumimoji="1" lang="en-US" altLang="ja-JP" sz="2400" dirty="0">
                <a:solidFill>
                  <a:srgbClr val="FF0000"/>
                </a:solidFill>
              </a:endParaRPr>
            </a:p>
            <a:p>
              <a:r>
                <a:rPr kumimoji="1" lang="ja-JP" altLang="en-US" sz="2400" dirty="0">
                  <a:solidFill>
                    <a:srgbClr val="FF0000"/>
                  </a:solidFill>
                </a:rPr>
                <a:t>次の人にはゴミ屋敷に住んでもらうことになってしまう</a:t>
              </a:r>
            </a:p>
          </p:txBody>
        </p:sp>
        <p:sp>
          <p:nvSpPr>
            <p:cNvPr id="23" name="角丸四角形吹き出し 22"/>
            <p:cNvSpPr/>
            <p:nvPr/>
          </p:nvSpPr>
          <p:spPr>
            <a:xfrm flipV="1">
              <a:off x="5033324" y="3984492"/>
              <a:ext cx="3618809" cy="1091601"/>
            </a:xfrm>
            <a:prstGeom prst="wedgeRoundRectCallou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B7F85EF0-9E78-44DA-8ACC-2718AF278510}"/>
              </a:ext>
            </a:extLst>
          </p:cNvPr>
          <p:cNvGrpSpPr/>
          <p:nvPr/>
        </p:nvGrpSpPr>
        <p:grpSpPr>
          <a:xfrm>
            <a:off x="3890478" y="1480692"/>
            <a:ext cx="4959608" cy="2327764"/>
            <a:chOff x="3890478" y="1717363"/>
            <a:chExt cx="4959608" cy="2327764"/>
          </a:xfrm>
        </p:grpSpPr>
        <p:sp>
          <p:nvSpPr>
            <p:cNvPr id="9" name="テキスト ボックス 8"/>
            <p:cNvSpPr txBox="1"/>
            <p:nvPr/>
          </p:nvSpPr>
          <p:spPr>
            <a:xfrm>
              <a:off x="3890478" y="1717363"/>
              <a:ext cx="4959608" cy="954107"/>
            </a:xfrm>
            <a:prstGeom prst="rect">
              <a:avLst/>
            </a:prstGeom>
            <a:noFill/>
          </p:spPr>
          <p:txBody>
            <a:bodyPr wrap="square" rtlCol="0">
              <a:spAutoFit/>
            </a:bodyPr>
            <a:lstStyle/>
            <a:p>
              <a:r>
                <a:rPr kumimoji="1" lang="ja-JP" altLang="en-US" sz="2800" dirty="0"/>
                <a:t>循環しないフロンや</a:t>
              </a:r>
              <a:r>
                <a:rPr kumimoji="1" lang="en-US" altLang="ja-JP" sz="2800" dirty="0"/>
                <a:t>CO</a:t>
              </a:r>
              <a:r>
                <a:rPr kumimoji="1" lang="en-US" altLang="ja-JP" sz="2400" dirty="0"/>
                <a:t>2</a:t>
              </a:r>
              <a:r>
                <a:rPr kumimoji="1" lang="ja-JP" altLang="en-US" sz="2800" dirty="0" err="1"/>
                <a:t>，</a:t>
              </a:r>
              <a:r>
                <a:rPr kumimoji="1" lang="ja-JP" altLang="en-US" sz="2800" dirty="0"/>
                <a:t>プラスチックを短期に大量に廃棄</a:t>
              </a:r>
            </a:p>
          </p:txBody>
        </p:sp>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1458" y="2619234"/>
              <a:ext cx="1428750" cy="1425893"/>
            </a:xfrm>
            <a:prstGeom prst="rect">
              <a:avLst/>
            </a:prstGeom>
          </p:spPr>
        </p:pic>
      </p:grpSp>
      <p:sp>
        <p:nvSpPr>
          <p:cNvPr id="3" name="テキスト ボックス 2"/>
          <p:cNvSpPr txBox="1"/>
          <p:nvPr/>
        </p:nvSpPr>
        <p:spPr>
          <a:xfrm>
            <a:off x="360031" y="4475916"/>
            <a:ext cx="5490985" cy="523220"/>
          </a:xfrm>
          <a:prstGeom prst="rect">
            <a:avLst/>
          </a:prstGeom>
          <a:noFill/>
        </p:spPr>
        <p:txBody>
          <a:bodyPr wrap="square" rtlCol="0">
            <a:spAutoFit/>
          </a:bodyPr>
          <a:lstStyle/>
          <a:p>
            <a:r>
              <a:rPr kumimoji="1" lang="ja-JP" altLang="en-US" sz="2800" dirty="0"/>
              <a:t>地球を家に置き換えて考える！</a:t>
            </a:r>
          </a:p>
        </p:txBody>
      </p:sp>
      <p:sp>
        <p:nvSpPr>
          <p:cNvPr id="14" name="正方形/長方形 13"/>
          <p:cNvSpPr/>
          <p:nvPr/>
        </p:nvSpPr>
        <p:spPr>
          <a:xfrm>
            <a:off x="485606" y="5047649"/>
            <a:ext cx="3404872" cy="584775"/>
          </a:xfrm>
          <a:prstGeom prst="rect">
            <a:avLst/>
          </a:prstGeom>
        </p:spPr>
        <p:txBody>
          <a:bodyPr wrap="square">
            <a:spAutoFit/>
          </a:bodyPr>
          <a:lstStyle/>
          <a:p>
            <a:r>
              <a:rPr lang="ja-JP" altLang="en-US" sz="3200" dirty="0"/>
              <a:t>化石燃料社会から</a:t>
            </a:r>
          </a:p>
        </p:txBody>
      </p:sp>
      <p:sp>
        <p:nvSpPr>
          <p:cNvPr id="19" name="テキスト ボックス 18"/>
          <p:cNvSpPr txBox="1"/>
          <p:nvPr/>
        </p:nvSpPr>
        <p:spPr>
          <a:xfrm>
            <a:off x="1560601" y="6113771"/>
            <a:ext cx="6486116" cy="584775"/>
          </a:xfrm>
          <a:prstGeom prst="rect">
            <a:avLst/>
          </a:prstGeom>
          <a:noFill/>
        </p:spPr>
        <p:txBody>
          <a:bodyPr wrap="square" rtlCol="0">
            <a:spAutoFit/>
          </a:bodyPr>
          <a:lstStyle/>
          <a:p>
            <a:r>
              <a:rPr kumimoji="1" lang="ja-JP" altLang="en-US" sz="3200" dirty="0">
                <a:solidFill>
                  <a:srgbClr val="FF0000"/>
                </a:solidFill>
              </a:rPr>
              <a:t>「ヒトは地球のなかにいる」社会づくり</a:t>
            </a:r>
          </a:p>
        </p:txBody>
      </p:sp>
      <p:sp>
        <p:nvSpPr>
          <p:cNvPr id="2" name="矢印: 下 1">
            <a:extLst>
              <a:ext uri="{FF2B5EF4-FFF2-40B4-BE49-F238E27FC236}">
                <a16:creationId xmlns:a16="http://schemas.microsoft.com/office/drawing/2014/main" id="{0E6D8867-BDE9-4696-AD92-F3507DA0193D}"/>
              </a:ext>
            </a:extLst>
          </p:cNvPr>
          <p:cNvSpPr/>
          <p:nvPr/>
        </p:nvSpPr>
        <p:spPr>
          <a:xfrm>
            <a:off x="7339088" y="4737618"/>
            <a:ext cx="410652" cy="424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8EC238A6-C315-42BC-AB5C-823E392F58FD}"/>
              </a:ext>
            </a:extLst>
          </p:cNvPr>
          <p:cNvSpPr txBox="1"/>
          <p:nvPr/>
        </p:nvSpPr>
        <p:spPr>
          <a:xfrm>
            <a:off x="6657112" y="5096761"/>
            <a:ext cx="2403222" cy="830997"/>
          </a:xfrm>
          <a:prstGeom prst="rect">
            <a:avLst/>
          </a:prstGeom>
          <a:noFill/>
        </p:spPr>
        <p:txBody>
          <a:bodyPr wrap="none" rtlCol="0">
            <a:spAutoFit/>
          </a:bodyPr>
          <a:lstStyle/>
          <a:p>
            <a:r>
              <a:rPr kumimoji="1" lang="ja-JP" altLang="en-US" sz="2400" dirty="0"/>
              <a:t>「ゴミ屋敷」になら</a:t>
            </a:r>
          </a:p>
          <a:p>
            <a:r>
              <a:rPr kumimoji="1" lang="ja-JP" altLang="en-US" sz="2400" dirty="0"/>
              <a:t>ないためには</a:t>
            </a:r>
          </a:p>
        </p:txBody>
      </p:sp>
    </p:spTree>
    <p:extLst>
      <p:ext uri="{BB962C8B-B14F-4D97-AF65-F5344CB8AC3E}">
        <p14:creationId xmlns:p14="http://schemas.microsoft.com/office/powerpoint/2010/main" val="260427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4" grpId="0"/>
      <p:bldP spid="19" grpId="0"/>
      <p:bldP spid="2" grpId="0" animBg="1"/>
      <p:bldP spid="2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5AFE788F-6320-4D7F-A9CF-7C431780AEC6}" type="slidenum">
              <a:rPr kumimoji="1" lang="ja-JP" altLang="en-US" smtClean="0"/>
              <a:t>52</a:t>
            </a:fld>
            <a:endParaRPr kumimoji="1" lang="ja-JP" altLang="en-US" dirty="0"/>
          </a:p>
        </p:txBody>
      </p:sp>
      <p:sp>
        <p:nvSpPr>
          <p:cNvPr id="3" name="正方形/長方形 2"/>
          <p:cNvSpPr/>
          <p:nvPr/>
        </p:nvSpPr>
        <p:spPr>
          <a:xfrm>
            <a:off x="250133" y="3619795"/>
            <a:ext cx="9152051" cy="584775"/>
          </a:xfrm>
          <a:prstGeom prst="rect">
            <a:avLst/>
          </a:prstGeom>
        </p:spPr>
        <p:txBody>
          <a:bodyPr wrap="square">
            <a:spAutoFit/>
          </a:bodyPr>
          <a:lstStyle/>
          <a:p>
            <a:r>
              <a:rPr lang="ja-JP" altLang="en-US" sz="3200" dirty="0">
                <a:latin typeface="ＭＳ Ｐゴシック" panose="020B0600070205080204" pitchFamily="50" charset="-128"/>
                <a:ea typeface="ＭＳ Ｐゴシック" panose="020B0600070205080204" pitchFamily="50" charset="-128"/>
              </a:rPr>
              <a:t>・</a:t>
            </a:r>
            <a:r>
              <a:rPr lang="ja-JP" altLang="en-US" sz="3200" dirty="0"/>
              <a:t>「人の役に立つ」から「</a:t>
            </a:r>
            <a:r>
              <a:rPr lang="ja-JP" altLang="en-US" sz="3200" dirty="0">
                <a:solidFill>
                  <a:srgbClr val="FF0000"/>
                </a:solidFill>
              </a:rPr>
              <a:t>地球の役に立つ</a:t>
            </a:r>
            <a:r>
              <a:rPr lang="ja-JP" altLang="en-US" sz="3200" dirty="0"/>
              <a:t>」へ</a:t>
            </a:r>
            <a:endParaRPr lang="ja-JP" altLang="en-US" sz="3200" dirty="0">
              <a:latin typeface="ＭＳ Ｐゴシック" panose="020B0600070205080204" pitchFamily="50" charset="-128"/>
              <a:ea typeface="ＭＳ Ｐゴシック" panose="020B0600070205080204" pitchFamily="50" charset="-128"/>
            </a:endParaRPr>
          </a:p>
        </p:txBody>
      </p:sp>
      <p:sp>
        <p:nvSpPr>
          <p:cNvPr id="11" name="正方形/長方形 10"/>
          <p:cNvSpPr/>
          <p:nvPr/>
        </p:nvSpPr>
        <p:spPr>
          <a:xfrm>
            <a:off x="226506" y="513560"/>
            <a:ext cx="8906741" cy="2998257"/>
          </a:xfrm>
          <a:prstGeom prst="rect">
            <a:avLst/>
          </a:prstGeom>
        </p:spPr>
        <p:txBody>
          <a:bodyPr wrap="square">
            <a:spAutoFit/>
          </a:bodyPr>
          <a:lstStyle/>
          <a:p>
            <a:pPr>
              <a:lnSpc>
                <a:spcPts val="3500"/>
              </a:lnSpc>
            </a:pPr>
            <a:r>
              <a:rPr lang="ja-JP" altLang="en-US" sz="4000" dirty="0">
                <a:solidFill>
                  <a:srgbClr val="FF0000"/>
                </a:solidFill>
                <a:latin typeface="ＭＳ Ｐゴシック" panose="020B0600070205080204" pitchFamily="50" charset="-128"/>
                <a:ea typeface="ＭＳ Ｐゴシック" panose="020B0600070205080204" pitchFamily="50" charset="-128"/>
              </a:rPr>
              <a:t>気候危機</a:t>
            </a:r>
            <a:r>
              <a:rPr lang="ja-JP" altLang="en-US" sz="3600" dirty="0">
                <a:latin typeface="ＭＳ Ｐゴシック" panose="020B0600070205080204" pitchFamily="50" charset="-128"/>
                <a:ea typeface="ＭＳ Ｐゴシック" panose="020B0600070205080204" pitchFamily="50" charset="-128"/>
              </a:rPr>
              <a:t>は，</a:t>
            </a:r>
          </a:p>
          <a:p>
            <a:pPr>
              <a:lnSpc>
                <a:spcPts val="3800"/>
              </a:lnSpc>
            </a:pPr>
            <a:r>
              <a:rPr lang="ja-JP" altLang="en-US" sz="3200" dirty="0">
                <a:solidFill>
                  <a:srgbClr val="3333FF"/>
                </a:solidFill>
                <a:latin typeface="ＭＳ Ｐゴシック" panose="020B0600070205080204" pitchFamily="50" charset="-128"/>
              </a:rPr>
              <a:t>・人類始まって以来初めて科学的に未来から</a:t>
            </a:r>
          </a:p>
          <a:p>
            <a:r>
              <a:rPr lang="ja-JP" altLang="en-US" sz="3200" dirty="0">
                <a:solidFill>
                  <a:srgbClr val="3333FF"/>
                </a:solidFill>
                <a:latin typeface="ＭＳ Ｐゴシック" panose="020B0600070205080204" pitchFamily="50" charset="-128"/>
              </a:rPr>
              <a:t>　現在を捉えようとする問題</a:t>
            </a:r>
          </a:p>
          <a:p>
            <a:r>
              <a:rPr lang="ja-JP" altLang="en-US" sz="3200" dirty="0">
                <a:latin typeface="ＭＳ Ｐゴシック" panose="020B0600070205080204" pitchFamily="50" charset="-128"/>
              </a:rPr>
              <a:t>・</a:t>
            </a:r>
            <a:r>
              <a:rPr lang="ja-JP" altLang="en-US" sz="3200" dirty="0">
                <a:solidFill>
                  <a:srgbClr val="3333FF"/>
                </a:solidFill>
                <a:latin typeface="ＭＳ ゴシック" panose="020B0609070205080204" pitchFamily="49" charset="-128"/>
                <a:ea typeface="ＭＳ ゴシック" panose="020B0609070205080204" pitchFamily="49" charset="-128"/>
              </a:rPr>
              <a:t>地球という観点から人間社会を捉え直す問題</a:t>
            </a:r>
          </a:p>
          <a:p>
            <a:r>
              <a:rPr lang="ja-JP" altLang="en-US" sz="3200" dirty="0">
                <a:solidFill>
                  <a:srgbClr val="FF0000"/>
                </a:solidFill>
                <a:latin typeface="ＭＳ ゴシック" panose="020B0609070205080204" pitchFamily="49" charset="-128"/>
                <a:ea typeface="ＭＳ ゴシック" panose="020B0609070205080204" pitchFamily="49" charset="-128"/>
              </a:rPr>
              <a:t>地球の一員</a:t>
            </a:r>
            <a:r>
              <a:rPr lang="ja-JP" altLang="en-US" sz="3200" dirty="0">
                <a:latin typeface="ＭＳ ゴシック" panose="020B0609070205080204" pitchFamily="49" charset="-128"/>
                <a:ea typeface="ＭＳ ゴシック" panose="020B0609070205080204" pitchFamily="49" charset="-128"/>
              </a:rPr>
              <a:t>として，</a:t>
            </a:r>
            <a:r>
              <a:rPr lang="ja-JP" altLang="en-US" sz="3200" dirty="0">
                <a:solidFill>
                  <a:srgbClr val="FF0000"/>
                </a:solidFill>
                <a:latin typeface="ＭＳ ゴシック" panose="020B0609070205080204" pitchFamily="49" charset="-128"/>
                <a:ea typeface="ＭＳ ゴシック" panose="020B0609070205080204" pitchFamily="49" charset="-128"/>
              </a:rPr>
              <a:t>地球のあり方</a:t>
            </a:r>
            <a:r>
              <a:rPr lang="ja-JP" altLang="en-US" sz="3200" dirty="0">
                <a:latin typeface="ＭＳ ゴシック" panose="020B0609070205080204" pitchFamily="49" charset="-128"/>
                <a:ea typeface="ＭＳ ゴシック" panose="020B0609070205080204" pitchFamily="49" charset="-128"/>
              </a:rPr>
              <a:t>に沿うように，そして全面的に社会を転換していく。</a:t>
            </a:r>
            <a:endParaRPr lang="ja-JP" altLang="en-US" sz="3200" dirty="0">
              <a:latin typeface="ＭＳ Ｐゴシック" panose="020B0600070205080204" pitchFamily="50" charset="-128"/>
              <a:ea typeface="ＭＳ Ｐゴシック" panose="020B0600070205080204" pitchFamily="50" charset="-128"/>
            </a:endParaRPr>
          </a:p>
        </p:txBody>
      </p:sp>
      <p:sp>
        <p:nvSpPr>
          <p:cNvPr id="7" name="正方形/長方形 6"/>
          <p:cNvSpPr/>
          <p:nvPr/>
        </p:nvSpPr>
        <p:spPr>
          <a:xfrm>
            <a:off x="524857" y="4977663"/>
            <a:ext cx="7741675" cy="1446550"/>
          </a:xfrm>
          <a:prstGeom prst="rect">
            <a:avLst/>
          </a:prstGeom>
        </p:spPr>
        <p:txBody>
          <a:bodyPr wrap="square">
            <a:spAutoFit/>
          </a:bodyPr>
          <a:lstStyle/>
          <a:p>
            <a:pPr algn="ctr"/>
            <a:r>
              <a:rPr lang="ja-JP" altLang="en-US" sz="4400" dirty="0">
                <a:solidFill>
                  <a:srgbClr val="FF0000"/>
                </a:solidFill>
                <a:latin typeface="ＭＳ Ｐゴシック" panose="020B0600070205080204" pitchFamily="50" charset="-128"/>
                <a:ea typeface="ＭＳ Ｐゴシック" panose="020B0600070205080204" pitchFamily="50" charset="-128"/>
              </a:rPr>
              <a:t>地球は未来の子どもたちからの</a:t>
            </a:r>
          </a:p>
          <a:p>
            <a:pPr algn="ctr"/>
            <a:r>
              <a:rPr lang="ja-JP" altLang="en-US" sz="4400" dirty="0">
                <a:solidFill>
                  <a:srgbClr val="FF0000"/>
                </a:solidFill>
                <a:latin typeface="ＭＳ Ｐゴシック" panose="020B0600070205080204" pitchFamily="50" charset="-128"/>
                <a:ea typeface="ＭＳ Ｐゴシック" panose="020B0600070205080204" pitchFamily="50" charset="-128"/>
              </a:rPr>
              <a:t>預かりもの</a:t>
            </a:r>
          </a:p>
        </p:txBody>
      </p:sp>
      <p:sp>
        <p:nvSpPr>
          <p:cNvPr id="2" name="テキスト ボックス 1"/>
          <p:cNvSpPr txBox="1"/>
          <p:nvPr/>
        </p:nvSpPr>
        <p:spPr>
          <a:xfrm>
            <a:off x="509900" y="4403298"/>
            <a:ext cx="7756632" cy="584775"/>
          </a:xfrm>
          <a:prstGeom prst="rect">
            <a:avLst/>
          </a:prstGeom>
          <a:noFill/>
        </p:spPr>
        <p:txBody>
          <a:bodyPr wrap="square" rtlCol="0">
            <a:spAutoFit/>
          </a:bodyPr>
          <a:lstStyle/>
          <a:p>
            <a:r>
              <a:rPr kumimoji="1" lang="ja-JP" altLang="en-US" sz="3200" dirty="0"/>
              <a:t>このままでは未来の子どもから「地球」を奪う。</a:t>
            </a:r>
          </a:p>
        </p:txBody>
      </p:sp>
    </p:spTree>
    <p:extLst>
      <p:ext uri="{BB962C8B-B14F-4D97-AF65-F5344CB8AC3E}">
        <p14:creationId xmlns:p14="http://schemas.microsoft.com/office/powerpoint/2010/main" val="179332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6</a:t>
            </a:fld>
            <a:endParaRPr lang="ja-JP" altLang="en-US" dirty="0">
              <a:solidFill>
                <a:prstClr val="black">
                  <a:tint val="75000"/>
                </a:prstClr>
              </a:solidFill>
            </a:endParaRPr>
          </a:p>
        </p:txBody>
      </p:sp>
      <p:sp>
        <p:nvSpPr>
          <p:cNvPr id="3" name="テキスト ボックス 2"/>
          <p:cNvSpPr txBox="1"/>
          <p:nvPr/>
        </p:nvSpPr>
        <p:spPr>
          <a:xfrm>
            <a:off x="406403" y="220143"/>
            <a:ext cx="7636933" cy="707886"/>
          </a:xfrm>
          <a:prstGeom prst="rect">
            <a:avLst/>
          </a:prstGeom>
          <a:noFill/>
        </p:spPr>
        <p:txBody>
          <a:bodyPr wrap="square" rtlCol="0">
            <a:spAutoFit/>
          </a:bodyPr>
          <a:lstStyle/>
          <a:p>
            <a:r>
              <a:rPr lang="ja-JP" altLang="en-US" sz="4000" dirty="0">
                <a:solidFill>
                  <a:srgbClr val="3333FF"/>
                </a:solidFill>
              </a:rPr>
              <a:t>強い台風</a:t>
            </a:r>
            <a:r>
              <a:rPr lang="ja-JP" altLang="en-US" sz="4000" dirty="0"/>
              <a:t>の上陸・接近の</a:t>
            </a:r>
            <a:r>
              <a:rPr lang="ja-JP" altLang="en-US" sz="4000" dirty="0">
                <a:solidFill>
                  <a:srgbClr val="FF0000"/>
                </a:solidFill>
              </a:rPr>
              <a:t>頻発</a:t>
            </a:r>
            <a:endParaRPr kumimoji="1" lang="ja-JP" altLang="en-US" sz="4000" dirty="0">
              <a:solidFill>
                <a:srgbClr val="FF0000"/>
              </a:solidFill>
            </a:endParaRPr>
          </a:p>
        </p:txBody>
      </p:sp>
      <p:sp>
        <p:nvSpPr>
          <p:cNvPr id="2" name="テキスト ボックス 1"/>
          <p:cNvSpPr txBox="1"/>
          <p:nvPr/>
        </p:nvSpPr>
        <p:spPr>
          <a:xfrm>
            <a:off x="338667" y="1265017"/>
            <a:ext cx="8686800" cy="3785652"/>
          </a:xfrm>
          <a:prstGeom prst="rect">
            <a:avLst/>
          </a:prstGeom>
          <a:noFill/>
        </p:spPr>
        <p:txBody>
          <a:bodyPr wrap="square" rtlCol="0">
            <a:spAutoFit/>
          </a:bodyPr>
          <a:lstStyle/>
          <a:p>
            <a:r>
              <a:rPr kumimoji="1" lang="en-US" altLang="ja-JP" sz="2800" dirty="0"/>
              <a:t>2018</a:t>
            </a:r>
            <a:r>
              <a:rPr kumimoji="1" lang="ja-JP" altLang="en-US" sz="2800" dirty="0"/>
              <a:t>年　台風</a:t>
            </a:r>
            <a:r>
              <a:rPr kumimoji="1" lang="en-US" altLang="ja-JP" sz="2800" dirty="0"/>
              <a:t>21</a:t>
            </a:r>
            <a:r>
              <a:rPr kumimoji="1" lang="ja-JP" altLang="en-US" sz="2800" dirty="0"/>
              <a:t>号</a:t>
            </a:r>
          </a:p>
          <a:p>
            <a:r>
              <a:rPr kumimoji="1" lang="ja-JP" altLang="en-US" sz="2000" dirty="0"/>
              <a:t>　</a:t>
            </a:r>
            <a:r>
              <a:rPr kumimoji="1" lang="en-US" altLang="ja-JP" sz="2000" dirty="0"/>
              <a:t>25</a:t>
            </a:r>
            <a:r>
              <a:rPr kumimoji="1" lang="ja-JP" altLang="en-US" sz="2000" dirty="0"/>
              <a:t>年ぶりに</a:t>
            </a:r>
            <a:r>
              <a:rPr kumimoji="1" lang="ja-JP" altLang="en-US" sz="2000" b="1" dirty="0">
                <a:solidFill>
                  <a:srgbClr val="3333FF"/>
                </a:solidFill>
              </a:rPr>
              <a:t>「非常に強い」</a:t>
            </a:r>
            <a:r>
              <a:rPr kumimoji="1" lang="ja-JP" altLang="en-US" sz="2000" dirty="0"/>
              <a:t>勢力で上陸</a:t>
            </a:r>
          </a:p>
          <a:p>
            <a:r>
              <a:rPr lang="en-US" altLang="ja-JP" sz="2800" dirty="0"/>
              <a:t>2019</a:t>
            </a:r>
            <a:r>
              <a:rPr lang="ja-JP" altLang="en-US" sz="2800" dirty="0"/>
              <a:t>年　台風</a:t>
            </a:r>
            <a:r>
              <a:rPr lang="en-US" altLang="ja-JP" sz="2800" dirty="0"/>
              <a:t>15</a:t>
            </a:r>
            <a:r>
              <a:rPr lang="ja-JP" altLang="en-US" sz="2800" dirty="0"/>
              <a:t>号　</a:t>
            </a:r>
            <a:r>
              <a:rPr lang="en-US" altLang="ja-JP" sz="2800" dirty="0"/>
              <a:t>(</a:t>
            </a:r>
            <a:r>
              <a:rPr lang="ja-JP" altLang="en-US" sz="2800" dirty="0">
                <a:solidFill>
                  <a:srgbClr val="FF0000"/>
                </a:solidFill>
              </a:rPr>
              <a:t>房総半島台風</a:t>
            </a:r>
            <a:r>
              <a:rPr lang="en-US" altLang="ja-JP" sz="2800" dirty="0"/>
              <a:t>)</a:t>
            </a:r>
            <a:endParaRPr lang="ja-JP" altLang="en-US" sz="2800" dirty="0"/>
          </a:p>
          <a:p>
            <a:r>
              <a:rPr kumimoji="1" lang="ja-JP" altLang="en-US" sz="2000" dirty="0"/>
              <a:t>　</a:t>
            </a:r>
            <a:r>
              <a:rPr kumimoji="1" lang="ja-JP" altLang="en-US" sz="2000" b="1" dirty="0">
                <a:solidFill>
                  <a:srgbClr val="3333FF"/>
                </a:solidFill>
              </a:rPr>
              <a:t>「非常に強い」</a:t>
            </a:r>
            <a:r>
              <a:rPr kumimoji="1" lang="ja-JP" altLang="en-US" sz="2000" dirty="0"/>
              <a:t>勢力で関東に接近</a:t>
            </a:r>
          </a:p>
          <a:p>
            <a:r>
              <a:rPr kumimoji="1" lang="ja-JP" altLang="en-US" sz="2000" dirty="0"/>
              <a:t>　千葉県の広範囲で停電，復旧に長期間</a:t>
            </a:r>
          </a:p>
          <a:p>
            <a:r>
              <a:rPr lang="en-US" altLang="ja-JP" sz="2800" dirty="0"/>
              <a:t>2019</a:t>
            </a:r>
            <a:r>
              <a:rPr lang="ja-JP" altLang="en-US" sz="2800" dirty="0"/>
              <a:t>年　台風</a:t>
            </a:r>
            <a:r>
              <a:rPr lang="en-US" altLang="ja-JP" sz="2800" dirty="0"/>
              <a:t>19</a:t>
            </a:r>
            <a:r>
              <a:rPr lang="ja-JP" altLang="en-US" sz="2800" dirty="0"/>
              <a:t>号　</a:t>
            </a:r>
            <a:r>
              <a:rPr lang="en-US" altLang="ja-JP" sz="2800" dirty="0"/>
              <a:t>(</a:t>
            </a:r>
            <a:r>
              <a:rPr lang="ja-JP" altLang="en-US" sz="2800" dirty="0">
                <a:solidFill>
                  <a:srgbClr val="FF0000"/>
                </a:solidFill>
              </a:rPr>
              <a:t>東日本台風</a:t>
            </a:r>
            <a:r>
              <a:rPr lang="en-US" altLang="ja-JP" sz="2800" dirty="0"/>
              <a:t>)</a:t>
            </a:r>
            <a:r>
              <a:rPr lang="ja-JP" altLang="en-US" sz="2800" dirty="0"/>
              <a:t>　</a:t>
            </a:r>
            <a:r>
              <a:rPr lang="en-US" altLang="ja-JP" sz="2800" dirty="0"/>
              <a:t>42</a:t>
            </a:r>
            <a:r>
              <a:rPr lang="ja-JP" altLang="en-US" sz="2800" dirty="0"/>
              <a:t>年ぶりに命名</a:t>
            </a:r>
          </a:p>
          <a:p>
            <a:r>
              <a:rPr kumimoji="1" lang="ja-JP" altLang="en-US" sz="2000" dirty="0"/>
              <a:t>　</a:t>
            </a:r>
            <a:r>
              <a:rPr kumimoji="1" lang="en-US" altLang="ja-JP" sz="2000" dirty="0"/>
              <a:t>13</a:t>
            </a:r>
            <a:r>
              <a:rPr kumimoji="1" lang="ja-JP" altLang="en-US" sz="2000" dirty="0"/>
              <a:t>都県で特別警報</a:t>
            </a:r>
            <a:r>
              <a:rPr kumimoji="1" lang="en-US" altLang="ja-JP" sz="2000" dirty="0"/>
              <a:t>(</a:t>
            </a:r>
            <a:r>
              <a:rPr kumimoji="1" lang="ja-JP" altLang="en-US" sz="2000" dirty="0"/>
              <a:t>名称が広範囲にわたるのは初</a:t>
            </a:r>
            <a:r>
              <a:rPr kumimoji="1" lang="en-US" altLang="ja-JP" sz="2000" dirty="0"/>
              <a:t>)</a:t>
            </a:r>
            <a:endParaRPr kumimoji="1" lang="ja-JP" altLang="en-US" sz="2000" dirty="0"/>
          </a:p>
          <a:p>
            <a:r>
              <a:rPr kumimoji="1" lang="ja-JP" altLang="en-US" sz="2000" dirty="0"/>
              <a:t>　広範囲に記録的大雨　箱根で日降水量</a:t>
            </a:r>
            <a:r>
              <a:rPr kumimoji="1" lang="en-US" altLang="ja-JP" sz="2000" dirty="0"/>
              <a:t>922.5mm</a:t>
            </a:r>
            <a:r>
              <a:rPr kumimoji="1" lang="ja-JP" altLang="en-US" sz="2000" dirty="0"/>
              <a:t>の日本記録</a:t>
            </a:r>
          </a:p>
          <a:p>
            <a:r>
              <a:rPr kumimoji="1" lang="ja-JP" altLang="en-US" sz="2800" dirty="0"/>
              <a:t>岩手・宮城・</a:t>
            </a:r>
            <a:r>
              <a:rPr kumimoji="1" lang="ja-JP" altLang="en-US" sz="2800" dirty="0">
                <a:solidFill>
                  <a:srgbClr val="FF0000"/>
                </a:solidFill>
              </a:rPr>
              <a:t>福岡</a:t>
            </a:r>
            <a:r>
              <a:rPr kumimoji="1" lang="en-US" altLang="ja-JP" sz="2800" dirty="0">
                <a:solidFill>
                  <a:srgbClr val="FF0000"/>
                </a:solidFill>
              </a:rPr>
              <a:t>(2021</a:t>
            </a:r>
            <a:r>
              <a:rPr kumimoji="1" lang="ja-JP" altLang="en-US" sz="2800" dirty="0">
                <a:solidFill>
                  <a:srgbClr val="FF0000"/>
                </a:solidFill>
              </a:rPr>
              <a:t>年</a:t>
            </a:r>
            <a:r>
              <a:rPr kumimoji="1" lang="en-US" altLang="ja-JP" sz="2800" dirty="0">
                <a:solidFill>
                  <a:srgbClr val="FF0000"/>
                </a:solidFill>
              </a:rPr>
              <a:t>14</a:t>
            </a:r>
            <a:r>
              <a:rPr kumimoji="1" lang="ja-JP" altLang="en-US" sz="2800" dirty="0">
                <a:solidFill>
                  <a:srgbClr val="FF0000"/>
                </a:solidFill>
              </a:rPr>
              <a:t>号</a:t>
            </a:r>
            <a:r>
              <a:rPr kumimoji="1" lang="en-US" altLang="ja-JP" sz="2800" dirty="0">
                <a:solidFill>
                  <a:srgbClr val="FF0000"/>
                </a:solidFill>
              </a:rPr>
              <a:t>)</a:t>
            </a:r>
            <a:r>
              <a:rPr kumimoji="1" lang="ja-JP" altLang="en-US" sz="2800" dirty="0"/>
              <a:t>など</a:t>
            </a:r>
            <a:r>
              <a:rPr kumimoji="1" lang="ja-JP" altLang="en-US" sz="2800" dirty="0">
                <a:solidFill>
                  <a:srgbClr val="FF0000"/>
                </a:solidFill>
              </a:rPr>
              <a:t>への初上陸</a:t>
            </a:r>
          </a:p>
          <a:p>
            <a:r>
              <a:rPr kumimoji="1" lang="ja-JP" altLang="en-US" sz="2000" dirty="0"/>
              <a:t>　大きなスケールでの循環の変動や日本近海の高海水温</a:t>
            </a:r>
          </a:p>
        </p:txBody>
      </p:sp>
      <p:sp>
        <p:nvSpPr>
          <p:cNvPr id="5" name="テキスト ボックス 4"/>
          <p:cNvSpPr txBox="1"/>
          <p:nvPr/>
        </p:nvSpPr>
        <p:spPr>
          <a:xfrm>
            <a:off x="3979350" y="774406"/>
            <a:ext cx="5317052" cy="830997"/>
          </a:xfrm>
          <a:prstGeom prst="rect">
            <a:avLst/>
          </a:prstGeom>
          <a:noFill/>
        </p:spPr>
        <p:txBody>
          <a:bodyPr wrap="square" rtlCol="0">
            <a:spAutoFit/>
          </a:bodyPr>
          <a:lstStyle/>
          <a:p>
            <a:r>
              <a:rPr lang="ja-JP" altLang="en-US" sz="2400" dirty="0">
                <a:solidFill>
                  <a:srgbClr val="FF0000"/>
                </a:solidFill>
              </a:rPr>
              <a:t>温暖化</a:t>
            </a:r>
            <a:r>
              <a:rPr lang="ja-JP" altLang="en-US" sz="2400" dirty="0"/>
              <a:t>→高い</a:t>
            </a:r>
            <a:r>
              <a:rPr kumimoji="1" lang="ja-JP" altLang="en-US" sz="2400" dirty="0"/>
              <a:t>海水温，水蒸気量の増加</a:t>
            </a:r>
          </a:p>
          <a:p>
            <a:r>
              <a:rPr kumimoji="1" lang="ja-JP" altLang="en-US" sz="2400" dirty="0"/>
              <a:t>　　　　　　大きい熱エネルギー供給</a:t>
            </a:r>
          </a:p>
        </p:txBody>
      </p:sp>
      <p:sp>
        <p:nvSpPr>
          <p:cNvPr id="7" name="屈折矢印 6"/>
          <p:cNvSpPr/>
          <p:nvPr/>
        </p:nvSpPr>
        <p:spPr>
          <a:xfrm rot="16200000">
            <a:off x="7002192" y="387768"/>
            <a:ext cx="249472" cy="45606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04804" y="5627600"/>
            <a:ext cx="6976530" cy="954107"/>
          </a:xfrm>
          <a:prstGeom prst="rect">
            <a:avLst/>
          </a:prstGeom>
          <a:noFill/>
        </p:spPr>
        <p:txBody>
          <a:bodyPr wrap="square" rtlCol="0">
            <a:spAutoFit/>
          </a:bodyPr>
          <a:lstStyle/>
          <a:p>
            <a:r>
              <a:rPr kumimoji="1" lang="en-US" altLang="ja-JP" sz="2800" dirty="0"/>
              <a:t>2020</a:t>
            </a:r>
            <a:r>
              <a:rPr kumimoji="1" lang="ja-JP" altLang="en-US" sz="2800" dirty="0"/>
              <a:t>年</a:t>
            </a:r>
            <a:r>
              <a:rPr kumimoji="1" lang="en-US" altLang="ja-JP" sz="2800" dirty="0"/>
              <a:t>10</a:t>
            </a:r>
            <a:r>
              <a:rPr kumimoji="1" lang="ja-JP" altLang="en-US" sz="2800" dirty="0"/>
              <a:t>号が予報より弱まったのは偶然。</a:t>
            </a:r>
          </a:p>
          <a:p>
            <a:r>
              <a:rPr kumimoji="1" lang="ja-JP" altLang="en-US" sz="2800" dirty="0"/>
              <a:t>いつ</a:t>
            </a:r>
            <a:r>
              <a:rPr kumimoji="1" lang="ja-JP" altLang="en-US" sz="2800" dirty="0">
                <a:solidFill>
                  <a:srgbClr val="3333FF"/>
                </a:solidFill>
              </a:rPr>
              <a:t>「猛烈な台風」</a:t>
            </a:r>
            <a:r>
              <a:rPr kumimoji="1" lang="ja-JP" altLang="en-US" sz="2800" dirty="0"/>
              <a:t>が来ても不思議でない。</a:t>
            </a:r>
          </a:p>
        </p:txBody>
      </p:sp>
      <p:sp>
        <p:nvSpPr>
          <p:cNvPr id="9" name="テキスト ボックス 8"/>
          <p:cNvSpPr txBox="1"/>
          <p:nvPr/>
        </p:nvSpPr>
        <p:spPr>
          <a:xfrm>
            <a:off x="2048930" y="5046135"/>
            <a:ext cx="3251200" cy="400110"/>
          </a:xfrm>
          <a:prstGeom prst="rect">
            <a:avLst/>
          </a:prstGeom>
          <a:noFill/>
        </p:spPr>
        <p:txBody>
          <a:bodyPr wrap="square" rtlCol="0">
            <a:spAutoFit/>
          </a:bodyPr>
          <a:lstStyle/>
          <a:p>
            <a:r>
              <a:rPr kumimoji="1" lang="ja-JP" altLang="en-US" sz="2000" b="1" dirty="0">
                <a:solidFill>
                  <a:srgbClr val="3333FF"/>
                </a:solidFill>
              </a:rPr>
              <a:t>台風の強さ</a:t>
            </a:r>
            <a:r>
              <a:rPr kumimoji="1" lang="ja-JP" altLang="en-US" dirty="0">
                <a:solidFill>
                  <a:srgbClr val="3333FF"/>
                </a:solidFill>
              </a:rPr>
              <a:t>　最大風速による</a:t>
            </a:r>
          </a:p>
        </p:txBody>
      </p:sp>
      <p:sp>
        <p:nvSpPr>
          <p:cNvPr id="10" name="正方形/長方形 9"/>
          <p:cNvSpPr/>
          <p:nvPr/>
        </p:nvSpPr>
        <p:spPr>
          <a:xfrm>
            <a:off x="5113869" y="4831740"/>
            <a:ext cx="4013200" cy="923330"/>
          </a:xfrm>
          <a:prstGeom prst="rect">
            <a:avLst/>
          </a:prstGeom>
        </p:spPr>
        <p:txBody>
          <a:bodyPr wrap="square">
            <a:spAutoFit/>
          </a:bodyPr>
          <a:lstStyle/>
          <a:p>
            <a:r>
              <a:rPr lang="ja-JP" altLang="en-US" dirty="0">
                <a:solidFill>
                  <a:srgbClr val="3333FF"/>
                </a:solidFill>
              </a:rPr>
              <a:t>強い 	    33m/</a:t>
            </a:r>
            <a:r>
              <a:rPr lang="ja-JP" altLang="en-US" dirty="0" err="1">
                <a:solidFill>
                  <a:srgbClr val="3333FF"/>
                </a:solidFill>
              </a:rPr>
              <a:t>s</a:t>
            </a:r>
            <a:r>
              <a:rPr lang="ja-JP" altLang="en-US" dirty="0">
                <a:solidFill>
                  <a:srgbClr val="3333FF"/>
                </a:solidFill>
              </a:rPr>
              <a:t>以上～44m/s未満</a:t>
            </a:r>
          </a:p>
          <a:p>
            <a:r>
              <a:rPr lang="ja-JP" altLang="en-US" dirty="0">
                <a:solidFill>
                  <a:srgbClr val="3333FF"/>
                </a:solidFill>
              </a:rPr>
              <a:t>非常に強い 44m/</a:t>
            </a:r>
            <a:r>
              <a:rPr lang="ja-JP" altLang="en-US" dirty="0" err="1">
                <a:solidFill>
                  <a:srgbClr val="3333FF"/>
                </a:solidFill>
              </a:rPr>
              <a:t>s</a:t>
            </a:r>
            <a:r>
              <a:rPr lang="ja-JP" altLang="en-US" dirty="0">
                <a:solidFill>
                  <a:srgbClr val="3333FF"/>
                </a:solidFill>
              </a:rPr>
              <a:t>以上～54m/s未満</a:t>
            </a:r>
          </a:p>
          <a:p>
            <a:r>
              <a:rPr lang="ja-JP" altLang="en-US" dirty="0">
                <a:solidFill>
                  <a:srgbClr val="3333FF"/>
                </a:solidFill>
              </a:rPr>
              <a:t>猛烈な 	    54m/</a:t>
            </a:r>
            <a:r>
              <a:rPr lang="ja-JP" altLang="en-US" dirty="0" err="1">
                <a:solidFill>
                  <a:srgbClr val="3333FF"/>
                </a:solidFill>
              </a:rPr>
              <a:t>s</a:t>
            </a:r>
            <a:r>
              <a:rPr lang="ja-JP" altLang="en-US" dirty="0">
                <a:solidFill>
                  <a:srgbClr val="3333FF"/>
                </a:solidFill>
              </a:rPr>
              <a:t>以上           </a:t>
            </a:r>
          </a:p>
        </p:txBody>
      </p:sp>
    </p:spTree>
    <p:extLst>
      <p:ext uri="{BB962C8B-B14F-4D97-AF65-F5344CB8AC3E}">
        <p14:creationId xmlns:p14="http://schemas.microsoft.com/office/powerpoint/2010/main" val="1861487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7</a:t>
            </a:fld>
            <a:endParaRPr lang="ja-JP" altLang="en-US">
              <a:solidFill>
                <a:prstClr val="black">
                  <a:tint val="75000"/>
                </a:prstClr>
              </a:solidFill>
            </a:endParaRPr>
          </a:p>
        </p:txBody>
      </p:sp>
      <p:sp>
        <p:nvSpPr>
          <p:cNvPr id="3" name="正方形/長方形 2">
            <a:extLst>
              <a:ext uri="{FF2B5EF4-FFF2-40B4-BE49-F238E27FC236}">
                <a16:creationId xmlns:a16="http://schemas.microsoft.com/office/drawing/2014/main" id="{130E352A-09DF-4507-9573-6DBD93570BF4}"/>
              </a:ext>
            </a:extLst>
          </p:cNvPr>
          <p:cNvSpPr/>
          <p:nvPr/>
        </p:nvSpPr>
        <p:spPr>
          <a:xfrm>
            <a:off x="103907" y="265845"/>
            <a:ext cx="9081654" cy="707886"/>
          </a:xfrm>
          <a:prstGeom prst="rect">
            <a:avLst/>
          </a:prstGeom>
        </p:spPr>
        <p:txBody>
          <a:bodyPr wrap="square">
            <a:spAutoFit/>
          </a:bodyPr>
          <a:lstStyle/>
          <a:p>
            <a:r>
              <a:rPr lang="en-US" altLang="ja-JP" sz="3600" dirty="0"/>
              <a:t>(3) </a:t>
            </a:r>
            <a:r>
              <a:rPr lang="ja-JP" altLang="en-US" sz="3600" dirty="0"/>
              <a:t>今，</a:t>
            </a:r>
            <a:r>
              <a:rPr lang="ja-JP" altLang="en-US" sz="4000" b="1" dirty="0">
                <a:solidFill>
                  <a:srgbClr val="FF0000"/>
                </a:solidFill>
              </a:rPr>
              <a:t>気候危機 </a:t>
            </a:r>
            <a:r>
              <a:rPr lang="en-US" altLang="ja-JP" sz="3200" b="1" dirty="0">
                <a:solidFill>
                  <a:srgbClr val="FF0000"/>
                </a:solidFill>
              </a:rPr>
              <a:t>(Climate Crisis) </a:t>
            </a:r>
            <a:r>
              <a:rPr lang="ja-JP" altLang="en-US" sz="3200" b="1" dirty="0"/>
              <a:t>のなかにいる</a:t>
            </a:r>
            <a:endParaRPr lang="ja-JP" altLang="en-US" sz="3200" dirty="0"/>
          </a:p>
        </p:txBody>
      </p:sp>
      <p:sp>
        <p:nvSpPr>
          <p:cNvPr id="12" name="テキスト ボックス 11">
            <a:extLst>
              <a:ext uri="{FF2B5EF4-FFF2-40B4-BE49-F238E27FC236}">
                <a16:creationId xmlns:a16="http://schemas.microsoft.com/office/drawing/2014/main" id="{574F6142-0ECE-4837-B7CB-1665F4ED6273}"/>
              </a:ext>
            </a:extLst>
          </p:cNvPr>
          <p:cNvSpPr txBox="1"/>
          <p:nvPr/>
        </p:nvSpPr>
        <p:spPr>
          <a:xfrm>
            <a:off x="372972" y="2164904"/>
            <a:ext cx="8433289" cy="1477328"/>
          </a:xfrm>
          <a:prstGeom prst="rect">
            <a:avLst/>
          </a:prstGeom>
          <a:noFill/>
        </p:spPr>
        <p:txBody>
          <a:bodyPr wrap="square" rtlCol="0">
            <a:spAutoFit/>
          </a:bodyPr>
          <a:lstStyle/>
          <a:p>
            <a:r>
              <a:rPr kumimoji="1" lang="ja-JP" altLang="en-US" sz="3600" dirty="0"/>
              <a:t>パリ協定</a:t>
            </a:r>
            <a:r>
              <a:rPr kumimoji="1" lang="en-US" altLang="ja-JP" sz="2400" dirty="0"/>
              <a:t>(2015</a:t>
            </a:r>
            <a:r>
              <a:rPr kumimoji="1" lang="ja-JP" altLang="en-US" sz="2400" dirty="0"/>
              <a:t>年採択</a:t>
            </a:r>
            <a:r>
              <a:rPr kumimoji="1" lang="en-US" altLang="ja-JP" sz="2400" dirty="0"/>
              <a:t>)</a:t>
            </a:r>
            <a:r>
              <a:rPr kumimoji="1" lang="ja-JP" altLang="en-US" sz="2400" dirty="0"/>
              <a:t>　温暖化抑制の国際的な協定</a:t>
            </a:r>
          </a:p>
          <a:p>
            <a:r>
              <a:rPr kumimoji="1" lang="ja-JP" altLang="en-US" sz="2700" dirty="0"/>
              <a:t>　全球平均気温が</a:t>
            </a:r>
            <a:r>
              <a:rPr lang="en-US" altLang="ja-JP" dirty="0"/>
              <a:t>1850-1900</a:t>
            </a:r>
            <a:r>
              <a:rPr lang="ja-JP" altLang="en-US" dirty="0"/>
              <a:t>年平均より</a:t>
            </a:r>
            <a:r>
              <a:rPr lang="en-US" altLang="ja-JP" dirty="0"/>
              <a:t> </a:t>
            </a:r>
            <a:r>
              <a:rPr kumimoji="1" lang="en-US" altLang="ja-JP" sz="2700" dirty="0"/>
              <a:t>2</a:t>
            </a:r>
            <a:r>
              <a:rPr kumimoji="1" lang="ja-JP" altLang="en-US" sz="2700" dirty="0"/>
              <a:t>℃を越えると破局的な</a:t>
            </a:r>
            <a:endParaRPr kumimoji="1" lang="en-US" altLang="ja-JP" sz="2700" dirty="0"/>
          </a:p>
          <a:p>
            <a:r>
              <a:rPr kumimoji="1" lang="ja-JP" altLang="en-US" sz="2700" dirty="0"/>
              <a:t>　ので</a:t>
            </a:r>
            <a:r>
              <a:rPr kumimoji="1" lang="en-US" altLang="ja-JP" sz="2000" dirty="0"/>
              <a:t>(</a:t>
            </a:r>
            <a:r>
              <a:rPr kumimoji="1" lang="en-US" altLang="ja-JP" sz="2000" dirty="0">
                <a:solidFill>
                  <a:srgbClr val="3333FF"/>
                </a:solidFill>
              </a:rPr>
              <a:t>IPCC</a:t>
            </a:r>
            <a:r>
              <a:rPr kumimoji="1" lang="ja-JP" altLang="en-US" sz="2000" dirty="0"/>
              <a:t>第</a:t>
            </a:r>
            <a:r>
              <a:rPr kumimoji="1" lang="en-US" altLang="ja-JP" sz="2000" dirty="0"/>
              <a:t>5</a:t>
            </a:r>
            <a:r>
              <a:rPr kumimoji="1" lang="ja-JP" altLang="en-US" sz="2000" dirty="0"/>
              <a:t>次評価報告書</a:t>
            </a:r>
            <a:r>
              <a:rPr kumimoji="1" lang="en-US" altLang="ja-JP" sz="2000" dirty="0"/>
              <a:t>)</a:t>
            </a:r>
            <a:r>
              <a:rPr kumimoji="1" lang="ja-JP" altLang="en-US" sz="2700" dirty="0"/>
              <a:t>，</a:t>
            </a:r>
            <a:r>
              <a:rPr kumimoji="1" lang="en-US" altLang="ja-JP" sz="2700" dirty="0">
                <a:solidFill>
                  <a:srgbClr val="FF0000"/>
                </a:solidFill>
              </a:rPr>
              <a:t>2</a:t>
            </a:r>
            <a:r>
              <a:rPr kumimoji="1" lang="ja-JP" altLang="en-US" sz="2700" dirty="0">
                <a:solidFill>
                  <a:srgbClr val="FF0000"/>
                </a:solidFill>
              </a:rPr>
              <a:t>℃未満に抑え，</a:t>
            </a:r>
            <a:r>
              <a:rPr kumimoji="1" lang="en-US" altLang="ja-JP" sz="2700" dirty="0">
                <a:solidFill>
                  <a:srgbClr val="FF0000"/>
                </a:solidFill>
              </a:rPr>
              <a:t>1.5</a:t>
            </a:r>
            <a:r>
              <a:rPr kumimoji="1" lang="ja-JP" altLang="en-US" sz="2700" dirty="0">
                <a:solidFill>
                  <a:srgbClr val="FF0000"/>
                </a:solidFill>
              </a:rPr>
              <a:t>℃をめざす</a:t>
            </a:r>
            <a:r>
              <a:rPr kumimoji="1" lang="ja-JP" altLang="en-US" sz="2700" dirty="0"/>
              <a:t>。</a:t>
            </a:r>
          </a:p>
        </p:txBody>
      </p:sp>
      <p:sp>
        <p:nvSpPr>
          <p:cNvPr id="7" name="テキスト ボックス 6">
            <a:extLst>
              <a:ext uri="{FF2B5EF4-FFF2-40B4-BE49-F238E27FC236}">
                <a16:creationId xmlns:a16="http://schemas.microsoft.com/office/drawing/2014/main" id="{98189E41-F444-42A3-9216-3E965BBBD3C1}"/>
              </a:ext>
            </a:extLst>
          </p:cNvPr>
          <p:cNvSpPr txBox="1"/>
          <p:nvPr/>
        </p:nvSpPr>
        <p:spPr>
          <a:xfrm>
            <a:off x="893624" y="1360824"/>
            <a:ext cx="7730836" cy="830997"/>
          </a:xfrm>
          <a:prstGeom prst="rect">
            <a:avLst/>
          </a:prstGeom>
          <a:noFill/>
        </p:spPr>
        <p:txBody>
          <a:bodyPr wrap="square" rtlCol="0">
            <a:spAutoFit/>
          </a:bodyPr>
          <a:lstStyle/>
          <a:p>
            <a:r>
              <a:rPr kumimoji="1" lang="ja-JP" altLang="en-US" sz="2400" dirty="0"/>
              <a:t>これらの危機的状況は</a:t>
            </a:r>
            <a:r>
              <a:rPr kumimoji="1" lang="en-US" altLang="ja-JP" sz="2400" dirty="0"/>
              <a:t>CO2</a:t>
            </a:r>
            <a:r>
              <a:rPr kumimoji="1" lang="ja-JP" altLang="en-US" sz="2400" dirty="0"/>
              <a:t>などの大量排出によってもたらされている。→ 国際的な削減の必要性</a:t>
            </a:r>
          </a:p>
        </p:txBody>
      </p:sp>
      <p:sp>
        <p:nvSpPr>
          <p:cNvPr id="5" name="テキスト ボックス 4">
            <a:extLst>
              <a:ext uri="{FF2B5EF4-FFF2-40B4-BE49-F238E27FC236}">
                <a16:creationId xmlns:a16="http://schemas.microsoft.com/office/drawing/2014/main" id="{C8541EBE-8AEF-4F01-84A3-59E6E8840F27}"/>
              </a:ext>
            </a:extLst>
          </p:cNvPr>
          <p:cNvSpPr txBox="1"/>
          <p:nvPr/>
        </p:nvSpPr>
        <p:spPr>
          <a:xfrm>
            <a:off x="1506685" y="852053"/>
            <a:ext cx="7455783" cy="523220"/>
          </a:xfrm>
          <a:prstGeom prst="rect">
            <a:avLst/>
          </a:prstGeom>
          <a:noFill/>
        </p:spPr>
        <p:txBody>
          <a:bodyPr wrap="square" rtlCol="0">
            <a:spAutoFit/>
          </a:bodyPr>
          <a:lstStyle/>
          <a:p>
            <a:r>
              <a:rPr kumimoji="1" lang="ja-JP" altLang="en-US" sz="2800" dirty="0">
                <a:solidFill>
                  <a:srgbClr val="FF0000"/>
                </a:solidFill>
              </a:rPr>
              <a:t>気候非常事態　</a:t>
            </a:r>
            <a:r>
              <a:rPr kumimoji="1" lang="en-US" altLang="ja-JP" sz="2400" dirty="0">
                <a:solidFill>
                  <a:srgbClr val="FF0000"/>
                </a:solidFill>
              </a:rPr>
              <a:t>(Climate Emergency) </a:t>
            </a:r>
            <a:r>
              <a:rPr kumimoji="1" lang="ja-JP" altLang="en-US" sz="2000" dirty="0"/>
              <a:t>ともよばれる</a:t>
            </a:r>
          </a:p>
        </p:txBody>
      </p:sp>
      <p:grpSp>
        <p:nvGrpSpPr>
          <p:cNvPr id="6" name="グループ化 5">
            <a:extLst>
              <a:ext uri="{FF2B5EF4-FFF2-40B4-BE49-F238E27FC236}">
                <a16:creationId xmlns:a16="http://schemas.microsoft.com/office/drawing/2014/main" id="{C63565E8-95A9-426E-B4AD-DC8581FCAA0A}"/>
              </a:ext>
            </a:extLst>
          </p:cNvPr>
          <p:cNvGrpSpPr/>
          <p:nvPr/>
        </p:nvGrpSpPr>
        <p:grpSpPr>
          <a:xfrm>
            <a:off x="422523" y="3693682"/>
            <a:ext cx="8348506" cy="2909923"/>
            <a:chOff x="422523" y="3818374"/>
            <a:chExt cx="8348506" cy="2909923"/>
          </a:xfrm>
        </p:grpSpPr>
        <p:sp>
          <p:nvSpPr>
            <p:cNvPr id="15" name="テキスト ボックス 14">
              <a:extLst>
                <a:ext uri="{FF2B5EF4-FFF2-40B4-BE49-F238E27FC236}">
                  <a16:creationId xmlns:a16="http://schemas.microsoft.com/office/drawing/2014/main" id="{59DFD498-389B-4CC8-8F8F-2949005914BD}"/>
                </a:ext>
              </a:extLst>
            </p:cNvPr>
            <p:cNvSpPr txBox="1"/>
            <p:nvPr/>
          </p:nvSpPr>
          <p:spPr>
            <a:xfrm>
              <a:off x="422523" y="3818374"/>
              <a:ext cx="8348506" cy="1323439"/>
            </a:xfrm>
            <a:prstGeom prst="rect">
              <a:avLst/>
            </a:prstGeom>
            <a:noFill/>
          </p:spPr>
          <p:txBody>
            <a:bodyPr wrap="square">
              <a:spAutoFit/>
            </a:bodyPr>
            <a:lstStyle/>
            <a:p>
              <a:r>
                <a:rPr lang="ja-JP" altLang="en-US" sz="2800" dirty="0"/>
                <a:t>「気候変動はもはや気候危機である」</a:t>
              </a:r>
            </a:p>
            <a:p>
              <a:r>
                <a:rPr lang="ja-JP" altLang="en-US" sz="2400" dirty="0"/>
                <a:t>　　　　　　　　　　　　　</a:t>
              </a:r>
              <a:r>
                <a:rPr lang="en-US" altLang="ja-JP" sz="2400" dirty="0"/>
                <a:t>(2018</a:t>
              </a:r>
              <a:r>
                <a:rPr lang="ja-JP" altLang="en-US" sz="2400" dirty="0"/>
                <a:t>年</a:t>
              </a:r>
              <a:r>
                <a:rPr lang="en-US" altLang="ja-JP" sz="2400" dirty="0"/>
                <a:t>9</a:t>
              </a:r>
              <a:r>
                <a:rPr lang="ja-JP" altLang="en-US" sz="2400" dirty="0"/>
                <a:t>月 グテーレス国連事務総長</a:t>
              </a:r>
              <a:r>
                <a:rPr lang="en-US" altLang="ja-JP" sz="2400" dirty="0"/>
                <a:t>)</a:t>
              </a:r>
              <a:endParaRPr lang="ja-JP" altLang="en-US" sz="2400" dirty="0"/>
            </a:p>
            <a:p>
              <a:r>
                <a:rPr lang="ja-JP" altLang="en-US" sz="2800" dirty="0"/>
                <a:t>気候危機宣言　</a:t>
              </a:r>
              <a:r>
                <a:rPr lang="en-US" altLang="ja-JP" sz="2800" dirty="0"/>
                <a:t>2020</a:t>
              </a:r>
              <a:r>
                <a:rPr lang="ja-JP" altLang="en-US" sz="2800" dirty="0"/>
                <a:t>年</a:t>
              </a:r>
              <a:r>
                <a:rPr lang="en-US" altLang="ja-JP" sz="2800" dirty="0"/>
                <a:t>6</a:t>
              </a:r>
              <a:r>
                <a:rPr lang="ja-JP" altLang="en-US" sz="2800" dirty="0"/>
                <a:t>月環境省</a:t>
              </a:r>
            </a:p>
          </p:txBody>
        </p:sp>
        <p:sp>
          <p:nvSpPr>
            <p:cNvPr id="9" name="テキスト ボックス 8">
              <a:extLst>
                <a:ext uri="{FF2B5EF4-FFF2-40B4-BE49-F238E27FC236}">
                  <a16:creationId xmlns:a16="http://schemas.microsoft.com/office/drawing/2014/main" id="{FE6577E6-D030-4878-A34A-CFA8C9B33C76}"/>
                </a:ext>
              </a:extLst>
            </p:cNvPr>
            <p:cNvSpPr txBox="1"/>
            <p:nvPr/>
          </p:nvSpPr>
          <p:spPr>
            <a:xfrm>
              <a:off x="696190" y="5527968"/>
              <a:ext cx="7985378" cy="1200329"/>
            </a:xfrm>
            <a:prstGeom prst="rect">
              <a:avLst/>
            </a:prstGeom>
            <a:noFill/>
          </p:spPr>
          <p:txBody>
            <a:bodyPr wrap="square">
              <a:spAutoFit/>
            </a:bodyPr>
            <a:lstStyle/>
            <a:p>
              <a:r>
                <a:rPr lang="ja-JP" altLang="en-US" sz="2400" dirty="0"/>
                <a:t>気候だけでなく，自然環境全般や社会，経済，健康，人権など，あらゆる分野に及ぼすリスクの深刻さは，単なる｢気候変動｣に留まらない｢気候危機｣であり，今や</a:t>
              </a:r>
              <a:r>
                <a:rPr lang="ja-JP" altLang="en-US" sz="2400" dirty="0">
                  <a:solidFill>
                    <a:srgbClr val="FF0000"/>
                  </a:solidFill>
                </a:rPr>
                <a:t>行動すべき時</a:t>
              </a:r>
              <a:r>
                <a:rPr lang="ja-JP" altLang="en-US" sz="2400" dirty="0"/>
                <a:t>である。</a:t>
              </a:r>
            </a:p>
          </p:txBody>
        </p:sp>
        <p:sp>
          <p:nvSpPr>
            <p:cNvPr id="13" name="テキスト ボックス 12">
              <a:extLst>
                <a:ext uri="{FF2B5EF4-FFF2-40B4-BE49-F238E27FC236}">
                  <a16:creationId xmlns:a16="http://schemas.microsoft.com/office/drawing/2014/main" id="{99EA2953-A150-447A-B0EE-F0C4C0E79C22}"/>
                </a:ext>
              </a:extLst>
            </p:cNvPr>
            <p:cNvSpPr txBox="1"/>
            <p:nvPr/>
          </p:nvSpPr>
          <p:spPr>
            <a:xfrm>
              <a:off x="457197" y="5026698"/>
              <a:ext cx="5985163" cy="523220"/>
            </a:xfrm>
            <a:prstGeom prst="rect">
              <a:avLst/>
            </a:prstGeom>
            <a:noFill/>
          </p:spPr>
          <p:txBody>
            <a:bodyPr wrap="square">
              <a:spAutoFit/>
            </a:bodyPr>
            <a:lstStyle/>
            <a:p>
              <a:r>
                <a:rPr lang="ja-JP" altLang="en-US" sz="2800" dirty="0"/>
                <a:t>国連気候</a:t>
              </a:r>
              <a:r>
                <a:rPr lang="ja-JP" altLang="en-US" sz="2800" b="1" dirty="0">
                  <a:solidFill>
                    <a:srgbClr val="FF0000"/>
                  </a:solidFill>
                </a:rPr>
                <a:t>行動</a:t>
              </a:r>
              <a:r>
                <a:rPr lang="ja-JP" altLang="en-US" sz="2800" dirty="0"/>
                <a:t>サミット</a:t>
              </a:r>
              <a:r>
                <a:rPr lang="en-US" altLang="ja-JP" sz="2400" dirty="0"/>
                <a:t>(2019</a:t>
              </a:r>
              <a:r>
                <a:rPr lang="ja-JP" altLang="en-US" sz="2400" dirty="0"/>
                <a:t>年</a:t>
              </a:r>
              <a:r>
                <a:rPr lang="en-US" altLang="ja-JP" sz="2400" dirty="0"/>
                <a:t>9</a:t>
              </a:r>
              <a:r>
                <a:rPr lang="ja-JP" altLang="en-US" sz="2400" dirty="0"/>
                <a:t>月</a:t>
              </a:r>
              <a:r>
                <a:rPr lang="en-US" altLang="ja-JP" sz="2400" dirty="0"/>
                <a:t>)</a:t>
              </a:r>
              <a:endParaRPr kumimoji="1" lang="ja-JP" altLang="en-US" sz="2400" dirty="0"/>
            </a:p>
          </p:txBody>
        </p:sp>
      </p:grpSp>
    </p:spTree>
    <p:extLst>
      <p:ext uri="{BB962C8B-B14F-4D97-AF65-F5344CB8AC3E}">
        <p14:creationId xmlns:p14="http://schemas.microsoft.com/office/powerpoint/2010/main" val="4200820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8</a:t>
            </a:fld>
            <a:endParaRPr lang="ja-JP" altLang="en-US" dirty="0">
              <a:solidFill>
                <a:prstClr val="black">
                  <a:tint val="75000"/>
                </a:prstClr>
              </a:solidFill>
            </a:endParaRPr>
          </a:p>
        </p:txBody>
      </p:sp>
      <p:sp>
        <p:nvSpPr>
          <p:cNvPr id="3" name="正方形/長方形 2">
            <a:extLst>
              <a:ext uri="{FF2B5EF4-FFF2-40B4-BE49-F238E27FC236}">
                <a16:creationId xmlns:a16="http://schemas.microsoft.com/office/drawing/2014/main" id="{5EC504AC-CBF1-4576-A31A-AC2982753F3E}"/>
              </a:ext>
            </a:extLst>
          </p:cNvPr>
          <p:cNvSpPr/>
          <p:nvPr/>
        </p:nvSpPr>
        <p:spPr>
          <a:xfrm>
            <a:off x="415598" y="278590"/>
            <a:ext cx="4288353" cy="707886"/>
          </a:xfrm>
          <a:prstGeom prst="rect">
            <a:avLst/>
          </a:prstGeom>
        </p:spPr>
        <p:txBody>
          <a:bodyPr wrap="none">
            <a:spAutoFit/>
          </a:bodyPr>
          <a:lstStyle/>
          <a:p>
            <a:r>
              <a:rPr lang="ja-JP" altLang="en-US" sz="4000" dirty="0"/>
              <a:t>気候危機の現局面</a:t>
            </a:r>
          </a:p>
        </p:txBody>
      </p:sp>
      <p:sp>
        <p:nvSpPr>
          <p:cNvPr id="2" name="テキスト ボックス 1">
            <a:extLst>
              <a:ext uri="{FF2B5EF4-FFF2-40B4-BE49-F238E27FC236}">
                <a16:creationId xmlns:a16="http://schemas.microsoft.com/office/drawing/2014/main" id="{30D5D478-6DFB-4CE7-8EEF-D705BCEA22A7}"/>
              </a:ext>
            </a:extLst>
          </p:cNvPr>
          <p:cNvSpPr txBox="1"/>
          <p:nvPr/>
        </p:nvSpPr>
        <p:spPr>
          <a:xfrm>
            <a:off x="768927" y="1576854"/>
            <a:ext cx="7917873" cy="841256"/>
          </a:xfrm>
          <a:prstGeom prst="rect">
            <a:avLst/>
          </a:prstGeom>
          <a:noFill/>
        </p:spPr>
        <p:txBody>
          <a:bodyPr wrap="square" rtlCol="0">
            <a:spAutoFit/>
          </a:bodyPr>
          <a:lstStyle/>
          <a:p>
            <a:r>
              <a:rPr kumimoji="1" lang="ja-JP" altLang="en-US" sz="3200" dirty="0"/>
              <a:t>・</a:t>
            </a:r>
            <a:r>
              <a:rPr kumimoji="1" lang="en-US" altLang="ja-JP" sz="3200" dirty="0"/>
              <a:t>1.5</a:t>
            </a:r>
            <a:r>
              <a:rPr kumimoji="1" lang="ja-JP" altLang="en-US" sz="3200" dirty="0"/>
              <a:t>℃</a:t>
            </a:r>
            <a:r>
              <a:rPr kumimoji="1" lang="en-US" altLang="ja-JP" sz="3200" dirty="0"/>
              <a:t>(</a:t>
            </a:r>
            <a:r>
              <a:rPr kumimoji="1" lang="ja-JP" altLang="en-US" sz="3200" dirty="0"/>
              <a:t>残り</a:t>
            </a:r>
            <a:r>
              <a:rPr kumimoji="1" lang="en-US" altLang="ja-JP" sz="3200" dirty="0"/>
              <a:t>0.4</a:t>
            </a:r>
            <a:r>
              <a:rPr kumimoji="1" lang="ja-JP" altLang="en-US" sz="3200" dirty="0"/>
              <a:t>℃</a:t>
            </a:r>
            <a:r>
              <a:rPr kumimoji="1" lang="en-US" altLang="ja-JP" sz="3200" dirty="0"/>
              <a:t>)</a:t>
            </a:r>
            <a:r>
              <a:rPr kumimoji="1" lang="ja-JP" altLang="en-US" sz="3200" dirty="0"/>
              <a:t>未満へぎりぎりの局面</a:t>
            </a:r>
          </a:p>
          <a:p>
            <a:pPr>
              <a:lnSpc>
                <a:spcPts val="2000"/>
              </a:lnSpc>
            </a:pPr>
            <a:r>
              <a:rPr kumimoji="1" lang="ja-JP" altLang="en-US" sz="2400" dirty="0"/>
              <a:t>　　　</a:t>
            </a:r>
            <a:r>
              <a:rPr lang="en-US" altLang="ja-JP" sz="2000" dirty="0"/>
              <a:t> (1850-1900</a:t>
            </a:r>
            <a:r>
              <a:rPr lang="ja-JP" altLang="en-US" sz="2000" dirty="0"/>
              <a:t>年平均より</a:t>
            </a:r>
            <a:r>
              <a:rPr lang="en-US" altLang="ja-JP" sz="2000" dirty="0"/>
              <a:t>)</a:t>
            </a:r>
            <a:endParaRPr lang="ja-JP" altLang="en-US" sz="3600" dirty="0"/>
          </a:p>
        </p:txBody>
      </p:sp>
      <p:sp>
        <p:nvSpPr>
          <p:cNvPr id="5" name="テキスト ボックス 4">
            <a:extLst>
              <a:ext uri="{FF2B5EF4-FFF2-40B4-BE49-F238E27FC236}">
                <a16:creationId xmlns:a16="http://schemas.microsoft.com/office/drawing/2014/main" id="{69F3FE5D-9CC6-44E1-964E-9139B4A54A10}"/>
              </a:ext>
            </a:extLst>
          </p:cNvPr>
          <p:cNvSpPr txBox="1"/>
          <p:nvPr/>
        </p:nvSpPr>
        <p:spPr>
          <a:xfrm>
            <a:off x="883810" y="2467746"/>
            <a:ext cx="8260190" cy="2667397"/>
          </a:xfrm>
          <a:prstGeom prst="rect">
            <a:avLst/>
          </a:prstGeom>
          <a:noFill/>
        </p:spPr>
        <p:txBody>
          <a:bodyPr wrap="square" rtlCol="0">
            <a:spAutoFit/>
          </a:bodyPr>
          <a:lstStyle/>
          <a:p>
            <a:r>
              <a:rPr lang="ja-JP" altLang="en-US" sz="2400" dirty="0"/>
              <a:t>「</a:t>
            </a:r>
            <a:r>
              <a:rPr lang="en-US" altLang="ja-JP" sz="2400" dirty="0"/>
              <a:t>1.5</a:t>
            </a:r>
            <a:r>
              <a:rPr lang="ja-JP" altLang="en-US" sz="2400" dirty="0"/>
              <a:t>℃特別報告書」では</a:t>
            </a:r>
          </a:p>
          <a:p>
            <a:r>
              <a:rPr lang="en-US" altLang="ja-JP" sz="3200" dirty="0"/>
              <a:t>2030</a:t>
            </a:r>
            <a:r>
              <a:rPr lang="ja-JP" altLang="en-US" sz="3200" dirty="0"/>
              <a:t>年までに温室効果ガス排出</a:t>
            </a:r>
            <a:r>
              <a:rPr lang="en-US" altLang="ja-JP" sz="3200" dirty="0"/>
              <a:t>45%</a:t>
            </a:r>
            <a:r>
              <a:rPr lang="ja-JP" altLang="en-US" sz="3200" dirty="0"/>
              <a:t>削減</a:t>
            </a:r>
          </a:p>
          <a:p>
            <a:pPr>
              <a:lnSpc>
                <a:spcPts val="2000"/>
              </a:lnSpc>
            </a:pPr>
            <a:r>
              <a:rPr lang="ja-JP" altLang="en-US" sz="2400" dirty="0"/>
              <a:t>　　　　　　　　　　　　　　　　　　　　　　　　　　　　　</a:t>
            </a:r>
            <a:r>
              <a:rPr lang="en-US" altLang="ja-JP" sz="2400" dirty="0"/>
              <a:t>(</a:t>
            </a:r>
            <a:r>
              <a:rPr lang="en-US" altLang="ja-JP" sz="2400" dirty="0">
                <a:solidFill>
                  <a:srgbClr val="3333FF"/>
                </a:solidFill>
              </a:rPr>
              <a:t>2010</a:t>
            </a:r>
            <a:r>
              <a:rPr lang="ja-JP" altLang="en-US" sz="2400" dirty="0">
                <a:solidFill>
                  <a:srgbClr val="3333FF"/>
                </a:solidFill>
              </a:rPr>
              <a:t>年比</a:t>
            </a:r>
            <a:r>
              <a:rPr lang="en-US" altLang="ja-JP" sz="2400" dirty="0"/>
              <a:t>)</a:t>
            </a:r>
            <a:endParaRPr lang="ja-JP" altLang="en-US" sz="2400" dirty="0"/>
          </a:p>
          <a:p>
            <a:pPr>
              <a:lnSpc>
                <a:spcPts val="2000"/>
              </a:lnSpc>
            </a:pPr>
            <a:r>
              <a:rPr lang="en-US" altLang="ja-JP" sz="3200" dirty="0"/>
              <a:t>2050</a:t>
            </a:r>
            <a:r>
              <a:rPr lang="ja-JP" altLang="en-US" sz="3200" dirty="0"/>
              <a:t>年前後に</a:t>
            </a:r>
            <a:r>
              <a:rPr lang="ja-JP" altLang="en-US" sz="3200" dirty="0">
                <a:solidFill>
                  <a:srgbClr val="3333FF"/>
                </a:solidFill>
              </a:rPr>
              <a:t>正味ゼロ</a:t>
            </a:r>
            <a:r>
              <a:rPr lang="ja-JP" altLang="en-US" sz="3200" dirty="0"/>
              <a:t>に</a:t>
            </a:r>
          </a:p>
          <a:p>
            <a:r>
              <a:rPr kumimoji="1" lang="ja-JP" altLang="en-US" sz="2600" dirty="0"/>
              <a:t>　</a:t>
            </a:r>
            <a:r>
              <a:rPr kumimoji="1" lang="en-US" altLang="ja-JP" sz="2600" dirty="0"/>
              <a:t>1</a:t>
            </a:r>
            <a:r>
              <a:rPr kumimoji="1" lang="ja-JP" altLang="en-US" sz="2600" dirty="0"/>
              <a:t>人当たり排出量の少ない発展途上国も含めて</a:t>
            </a:r>
          </a:p>
          <a:p>
            <a:r>
              <a:rPr kumimoji="1" lang="ja-JP" altLang="en-US" sz="2600" dirty="0"/>
              <a:t>　なので，先進国ではもっと積極的な計画が必要</a:t>
            </a:r>
          </a:p>
          <a:p>
            <a:r>
              <a:rPr kumimoji="1" lang="ja-JP" altLang="en-US" sz="2600" dirty="0"/>
              <a:t>日本：</a:t>
            </a:r>
            <a:r>
              <a:rPr kumimoji="1" lang="en-US" altLang="ja-JP" sz="2600" dirty="0"/>
              <a:t>2030</a:t>
            </a:r>
            <a:r>
              <a:rPr kumimoji="1" lang="ja-JP" altLang="en-US" sz="2600" dirty="0"/>
              <a:t>年</a:t>
            </a:r>
            <a:r>
              <a:rPr kumimoji="1" lang="en-US" altLang="ja-JP" sz="2600" dirty="0"/>
              <a:t>46%</a:t>
            </a:r>
            <a:r>
              <a:rPr kumimoji="1" lang="en-US" altLang="ja-JP" sz="2000" dirty="0"/>
              <a:t>(</a:t>
            </a:r>
            <a:r>
              <a:rPr kumimoji="1" lang="en-US" altLang="ja-JP" sz="2000" dirty="0">
                <a:solidFill>
                  <a:srgbClr val="3333FF"/>
                </a:solidFill>
              </a:rPr>
              <a:t>2013</a:t>
            </a:r>
            <a:r>
              <a:rPr kumimoji="1" lang="ja-JP" altLang="en-US" sz="2000" dirty="0">
                <a:solidFill>
                  <a:srgbClr val="3333FF"/>
                </a:solidFill>
              </a:rPr>
              <a:t>年比</a:t>
            </a:r>
            <a:r>
              <a:rPr kumimoji="1" lang="en-US" altLang="ja-JP" sz="2000" dirty="0"/>
              <a:t>)</a:t>
            </a:r>
            <a:r>
              <a:rPr kumimoji="1" lang="ja-JP" altLang="en-US" sz="2600" dirty="0"/>
              <a:t>，</a:t>
            </a:r>
            <a:r>
              <a:rPr kumimoji="1" lang="en-US" altLang="ja-JP" sz="2600" dirty="0"/>
              <a:t>2050</a:t>
            </a:r>
            <a:r>
              <a:rPr kumimoji="1" lang="ja-JP" altLang="en-US" sz="2600" dirty="0"/>
              <a:t>年正味ゼロ　行程表なし</a:t>
            </a:r>
          </a:p>
        </p:txBody>
      </p:sp>
      <p:sp>
        <p:nvSpPr>
          <p:cNvPr id="7" name="テキスト ボックス 6">
            <a:extLst>
              <a:ext uri="{FF2B5EF4-FFF2-40B4-BE49-F238E27FC236}">
                <a16:creationId xmlns:a16="http://schemas.microsoft.com/office/drawing/2014/main" id="{99D99C6E-801C-4DDB-9937-625E966262E6}"/>
              </a:ext>
            </a:extLst>
          </p:cNvPr>
          <p:cNvSpPr txBox="1"/>
          <p:nvPr/>
        </p:nvSpPr>
        <p:spPr>
          <a:xfrm>
            <a:off x="738335" y="986760"/>
            <a:ext cx="8364100" cy="584775"/>
          </a:xfrm>
          <a:prstGeom prst="rect">
            <a:avLst/>
          </a:prstGeom>
          <a:noFill/>
        </p:spPr>
        <p:txBody>
          <a:bodyPr wrap="square" rtlCol="0">
            <a:spAutoFit/>
          </a:bodyPr>
          <a:lstStyle/>
          <a:p>
            <a:r>
              <a:rPr kumimoji="1" lang="ja-JP" altLang="en-US" sz="3200" dirty="0"/>
              <a:t>・すでに気候危機を誰もが実感できる局面</a:t>
            </a:r>
          </a:p>
        </p:txBody>
      </p:sp>
      <p:sp>
        <p:nvSpPr>
          <p:cNvPr id="8" name="テキスト ボックス 7">
            <a:extLst>
              <a:ext uri="{FF2B5EF4-FFF2-40B4-BE49-F238E27FC236}">
                <a16:creationId xmlns:a16="http://schemas.microsoft.com/office/drawing/2014/main" id="{F045644A-4662-4FD3-AB54-6C5A28553D23}"/>
              </a:ext>
            </a:extLst>
          </p:cNvPr>
          <p:cNvSpPr txBox="1"/>
          <p:nvPr/>
        </p:nvSpPr>
        <p:spPr>
          <a:xfrm>
            <a:off x="689194" y="5176265"/>
            <a:ext cx="8626926" cy="1077218"/>
          </a:xfrm>
          <a:prstGeom prst="rect">
            <a:avLst/>
          </a:prstGeom>
          <a:noFill/>
        </p:spPr>
        <p:txBody>
          <a:bodyPr wrap="square" rtlCol="0">
            <a:spAutoFit/>
          </a:bodyPr>
          <a:lstStyle/>
          <a:p>
            <a:r>
              <a:rPr kumimoji="1" lang="ja-JP" altLang="en-US" sz="3200" dirty="0">
                <a:solidFill>
                  <a:srgbClr val="FF0000"/>
                </a:solidFill>
              </a:rPr>
              <a:t>ここ</a:t>
            </a:r>
            <a:r>
              <a:rPr kumimoji="1" lang="en-US" altLang="ja-JP" sz="3200" dirty="0">
                <a:solidFill>
                  <a:srgbClr val="FF0000"/>
                </a:solidFill>
              </a:rPr>
              <a:t>10</a:t>
            </a:r>
            <a:r>
              <a:rPr kumimoji="1" lang="ja-JP" altLang="en-US" sz="3200" dirty="0">
                <a:solidFill>
                  <a:srgbClr val="FF0000"/>
                </a:solidFill>
              </a:rPr>
              <a:t>年で未来が決まる！</a:t>
            </a:r>
            <a:r>
              <a:rPr kumimoji="1" lang="ja-JP" altLang="en-US" sz="3200" dirty="0"/>
              <a:t>という状況のなかで，</a:t>
            </a:r>
          </a:p>
          <a:p>
            <a:r>
              <a:rPr kumimoji="1" lang="en-US" altLang="ja-JP" sz="3200" dirty="0"/>
              <a:t>IPCC</a:t>
            </a:r>
            <a:r>
              <a:rPr kumimoji="1" lang="ja-JP" altLang="en-US" sz="3200" dirty="0"/>
              <a:t>は第</a:t>
            </a:r>
            <a:r>
              <a:rPr kumimoji="1" lang="en-US" altLang="ja-JP" sz="3200" dirty="0"/>
              <a:t>6</a:t>
            </a:r>
            <a:r>
              <a:rPr kumimoji="1" lang="ja-JP" altLang="en-US" sz="3200" dirty="0"/>
              <a:t>次評価報告書で何を述べるのか？</a:t>
            </a:r>
          </a:p>
        </p:txBody>
      </p:sp>
      <p:sp>
        <p:nvSpPr>
          <p:cNvPr id="12" name="正方形/長方形 11">
            <a:extLst>
              <a:ext uri="{FF2B5EF4-FFF2-40B4-BE49-F238E27FC236}">
                <a16:creationId xmlns:a16="http://schemas.microsoft.com/office/drawing/2014/main" id="{E4362FB0-6461-4CF7-87A6-294C524A1CD4}"/>
              </a:ext>
            </a:extLst>
          </p:cNvPr>
          <p:cNvSpPr/>
          <p:nvPr/>
        </p:nvSpPr>
        <p:spPr>
          <a:xfrm>
            <a:off x="537005" y="6282049"/>
            <a:ext cx="8745244" cy="369332"/>
          </a:xfrm>
          <a:prstGeom prst="rect">
            <a:avLst/>
          </a:prstGeom>
        </p:spPr>
        <p:txBody>
          <a:bodyPr wrap="square">
            <a:spAutoFit/>
          </a:bodyPr>
          <a:lstStyle/>
          <a:p>
            <a:r>
              <a:rPr lang="ja-JP" altLang="en-US" b="1" dirty="0">
                <a:solidFill>
                  <a:srgbClr val="3333FF"/>
                </a:solidFill>
              </a:rPr>
              <a:t>正味ゼロ</a:t>
            </a:r>
            <a:r>
              <a:rPr lang="ja-JP" altLang="en-US" dirty="0"/>
              <a:t>：植林など</a:t>
            </a:r>
            <a:r>
              <a:rPr lang="en-US" altLang="ja-JP" dirty="0"/>
              <a:t>CO</a:t>
            </a:r>
            <a:r>
              <a:rPr lang="en-US" altLang="ja-JP" baseline="-25000" dirty="0"/>
              <a:t>2</a:t>
            </a:r>
            <a:r>
              <a:rPr lang="ja-JP" altLang="en-US" dirty="0"/>
              <a:t>を</a:t>
            </a:r>
            <a:r>
              <a:rPr lang="ja-JP" altLang="en-US" dirty="0">
                <a:solidFill>
                  <a:srgbClr val="FF0000"/>
                </a:solidFill>
              </a:rPr>
              <a:t>人為的に</a:t>
            </a:r>
            <a:r>
              <a:rPr lang="ja-JP" altLang="en-US" dirty="0"/>
              <a:t>減らすものを組み入れて差し引きゼロにすること</a:t>
            </a:r>
          </a:p>
        </p:txBody>
      </p:sp>
    </p:spTree>
    <p:extLst>
      <p:ext uri="{BB962C8B-B14F-4D97-AF65-F5344CB8AC3E}">
        <p14:creationId xmlns:p14="http://schemas.microsoft.com/office/powerpoint/2010/main" val="3436718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7BC934-5AE0-4735-867D-262AE2B281CD}" type="slidenum">
              <a:rPr lang="ja-JP" altLang="en-US" smtClean="0">
                <a:solidFill>
                  <a:prstClr val="black">
                    <a:tint val="75000"/>
                  </a:prstClr>
                </a:solidFill>
              </a:rPr>
              <a:pPr/>
              <a:t>9</a:t>
            </a:fld>
            <a:endParaRPr lang="ja-JP" altLang="en-US" dirty="0">
              <a:solidFill>
                <a:prstClr val="black">
                  <a:tint val="75000"/>
                </a:prstClr>
              </a:solidFill>
            </a:endParaRPr>
          </a:p>
        </p:txBody>
      </p:sp>
      <p:sp>
        <p:nvSpPr>
          <p:cNvPr id="5" name="テキスト ボックス 4">
            <a:extLst>
              <a:ext uri="{FF2B5EF4-FFF2-40B4-BE49-F238E27FC236}">
                <a16:creationId xmlns:a16="http://schemas.microsoft.com/office/drawing/2014/main" id="{E5F650CD-7800-4D6E-8888-D85B879B7517}"/>
              </a:ext>
            </a:extLst>
          </p:cNvPr>
          <p:cNvSpPr txBox="1"/>
          <p:nvPr/>
        </p:nvSpPr>
        <p:spPr>
          <a:xfrm>
            <a:off x="280555" y="266742"/>
            <a:ext cx="8863445" cy="6063198"/>
          </a:xfrm>
          <a:prstGeom prst="rect">
            <a:avLst/>
          </a:prstGeom>
          <a:noFill/>
        </p:spPr>
        <p:txBody>
          <a:bodyPr wrap="square">
            <a:spAutoFit/>
          </a:bodyPr>
          <a:lstStyle/>
          <a:p>
            <a:pPr algn="l"/>
            <a:r>
              <a:rPr lang="en-US" altLang="ja-JP" sz="4000" b="0" i="0" u="none" strike="noStrike" baseline="0" dirty="0">
                <a:solidFill>
                  <a:srgbClr val="003365"/>
                </a:solidFill>
                <a:latin typeface="HGP創英角ｺﾞｼｯｸUB" panose="020B0900000000000000" pitchFamily="50" charset="-128"/>
                <a:ea typeface="HGP創英角ｺﾞｼｯｸUB" panose="020B0900000000000000" pitchFamily="50" charset="-128"/>
              </a:rPr>
              <a:t>2. IPCC</a:t>
            </a:r>
            <a:r>
              <a:rPr lang="ja-JP" altLang="en-US" sz="4000" b="0" i="0" u="none" strike="noStrike" baseline="0" dirty="0">
                <a:solidFill>
                  <a:srgbClr val="003365"/>
                </a:solidFill>
                <a:latin typeface="HGP創英角ｺﾞｼｯｸUB" panose="020B0900000000000000" pitchFamily="50" charset="-128"/>
                <a:ea typeface="HGP創英角ｺﾞｼｯｸUB" panose="020B0900000000000000" pitchFamily="50" charset="-128"/>
              </a:rPr>
              <a:t>について</a:t>
            </a:r>
            <a:endParaRPr lang="en-US" altLang="ja-JP" sz="4000" b="1" i="0" u="none" strike="noStrike" baseline="0" dirty="0">
              <a:solidFill>
                <a:srgbClr val="000000"/>
              </a:solidFill>
              <a:latin typeface="Arial" panose="020B0604020202020204" pitchFamily="34" charset="0"/>
              <a:ea typeface="HGP創英角ｺﾞｼｯｸUB" panose="020B0900000000000000" pitchFamily="50" charset="-128"/>
            </a:endParaRPr>
          </a:p>
          <a:p>
            <a:pPr algn="l"/>
            <a:r>
              <a:rPr lang="ja-JP" altLang="en-US" sz="2400" b="0" i="0" u="none" strike="noStrike" baseline="0" dirty="0">
                <a:solidFill>
                  <a:srgbClr val="003365"/>
                </a:solidFill>
                <a:latin typeface="Arial" panose="020B0604020202020204" pitchFamily="34" charset="0"/>
                <a:ea typeface="HGP創英角ｺﾞｼｯｸUB" panose="020B0900000000000000" pitchFamily="50" charset="-128"/>
              </a:rPr>
              <a:t>　　　</a:t>
            </a:r>
            <a:r>
              <a:rPr lang="en-US" altLang="ja-JP" sz="2400" b="1" i="0" u="none" strike="noStrike" baseline="0" dirty="0">
                <a:solidFill>
                  <a:srgbClr val="003365"/>
                </a:solidFill>
                <a:latin typeface="Arial" panose="020B0604020202020204" pitchFamily="34" charset="0"/>
                <a:ea typeface="HGP創英角ｺﾞｼｯｸUB" panose="020B0900000000000000" pitchFamily="50" charset="-128"/>
              </a:rPr>
              <a:t>IPCC</a:t>
            </a:r>
            <a:r>
              <a:rPr lang="en-US" altLang="ja-JP" sz="2400" b="0" i="0" u="none" strike="noStrike" baseline="0" dirty="0">
                <a:solidFill>
                  <a:srgbClr val="003365"/>
                </a:solidFill>
                <a:latin typeface="Arial" panose="020B0604020202020204" pitchFamily="34" charset="0"/>
                <a:ea typeface="HGP創英角ｺﾞｼｯｸUB" panose="020B0900000000000000" pitchFamily="50" charset="-128"/>
              </a:rPr>
              <a:t> </a:t>
            </a:r>
            <a:r>
              <a:rPr lang="ja-JP" altLang="en-US" sz="2400" b="0" i="0" u="none" strike="noStrike" baseline="0" dirty="0">
                <a:solidFill>
                  <a:srgbClr val="003365"/>
                </a:solidFill>
                <a:latin typeface="MS-PGothic"/>
                <a:ea typeface="HGP創英角ｺﾞｼｯｸUB" panose="020B0900000000000000" pitchFamily="50" charset="-128"/>
              </a:rPr>
              <a:t>： </a:t>
            </a:r>
            <a:r>
              <a:rPr lang="en-US" altLang="ja-JP" sz="2400" b="0" i="0" u="none" strike="noStrike" baseline="0" dirty="0">
                <a:solidFill>
                  <a:srgbClr val="003365"/>
                </a:solidFill>
                <a:latin typeface="Arial" panose="020B0604020202020204" pitchFamily="34" charset="0"/>
                <a:ea typeface="HGP創英角ｺﾞｼｯｸUB" panose="020B0900000000000000" pitchFamily="50" charset="-128"/>
              </a:rPr>
              <a:t>Intergovernmental Panel on Climate Change</a:t>
            </a:r>
            <a:endParaRPr lang="ja-JP" altLang="en-US" sz="2400" b="0" i="0" u="none" strike="noStrike" baseline="0" dirty="0">
              <a:solidFill>
                <a:srgbClr val="003365"/>
              </a:solidFill>
              <a:latin typeface="Arial" panose="020B0604020202020204" pitchFamily="34" charset="0"/>
              <a:ea typeface="HGP創英角ｺﾞｼｯｸUB" panose="020B0900000000000000" pitchFamily="50" charset="-128"/>
            </a:endParaRPr>
          </a:p>
          <a:p>
            <a:pPr algn="l"/>
            <a:r>
              <a:rPr lang="ja-JP" altLang="en-US" sz="2400" b="0" i="0" u="none" strike="noStrike" baseline="0" dirty="0">
                <a:solidFill>
                  <a:srgbClr val="003365"/>
                </a:solidFill>
                <a:latin typeface="MS-PGothic"/>
                <a:ea typeface="HGP創英角ｺﾞｼｯｸUB" panose="020B0900000000000000" pitchFamily="50" charset="-128"/>
              </a:rPr>
              <a:t>　　　　　　　　気候変動に関する政府間パネル</a:t>
            </a:r>
          </a:p>
          <a:p>
            <a:pPr algn="l"/>
            <a:r>
              <a:rPr lang="en-US" altLang="ja-JP" sz="2400" b="0" i="0" u="none" strike="noStrike" baseline="0" dirty="0">
                <a:solidFill>
                  <a:srgbClr val="000000"/>
                </a:solidFill>
                <a:latin typeface="ArialUnicodeMS"/>
                <a:ea typeface="HGP創英角ｺﾞｼｯｸUB" panose="020B0900000000000000" pitchFamily="50" charset="-128"/>
              </a:rPr>
              <a:t>• </a:t>
            </a:r>
            <a:r>
              <a:rPr lang="ja-JP" altLang="en-US" sz="2400" b="0" i="0" u="none" strike="noStrike" baseline="0" dirty="0">
                <a:solidFill>
                  <a:srgbClr val="000000"/>
                </a:solidFill>
                <a:latin typeface="HGP創英角ｺﾞｼｯｸUB" panose="020B0900000000000000" pitchFamily="50" charset="-128"/>
                <a:ea typeface="HGP創英角ｺﾞｼｯｸUB" panose="020B0900000000000000" pitchFamily="50" charset="-128"/>
              </a:rPr>
              <a:t>設立 </a:t>
            </a:r>
            <a:r>
              <a:rPr lang="ja-JP" altLang="en-US" sz="2400" b="0" i="0" u="none" strike="noStrike" baseline="0" dirty="0">
                <a:solidFill>
                  <a:srgbClr val="000000"/>
                </a:solidFill>
                <a:latin typeface="+mn-ea"/>
              </a:rPr>
              <a:t>世界気象機関（</a:t>
            </a:r>
            <a:r>
              <a:rPr lang="en-US" altLang="ja-JP" sz="2400" b="0" i="0" u="none" strike="noStrike" baseline="0" dirty="0">
                <a:solidFill>
                  <a:srgbClr val="000000"/>
                </a:solidFill>
                <a:latin typeface="+mn-ea"/>
              </a:rPr>
              <a:t>WMO</a:t>
            </a:r>
            <a:r>
              <a:rPr lang="ja-JP" altLang="en-US" sz="2400" b="0" i="0" u="none" strike="noStrike" baseline="0" dirty="0">
                <a:solidFill>
                  <a:srgbClr val="000000"/>
                </a:solidFill>
                <a:latin typeface="+mn-ea"/>
              </a:rPr>
              <a:t>）及び国連環境計画（</a:t>
            </a:r>
            <a:r>
              <a:rPr lang="en-US" altLang="ja-JP" sz="2400" b="0" i="0" u="none" strike="noStrike" baseline="0" dirty="0">
                <a:solidFill>
                  <a:srgbClr val="000000"/>
                </a:solidFill>
                <a:latin typeface="+mn-ea"/>
              </a:rPr>
              <a:t>UNEP</a:t>
            </a:r>
            <a:r>
              <a:rPr lang="ja-JP" altLang="en-US" sz="2400" b="0" i="0" u="none" strike="noStrike" baseline="0" dirty="0">
                <a:solidFill>
                  <a:srgbClr val="000000"/>
                </a:solidFill>
                <a:latin typeface="+mn-ea"/>
              </a:rPr>
              <a:t>）により</a:t>
            </a:r>
          </a:p>
          <a:p>
            <a:pPr algn="l"/>
            <a:r>
              <a:rPr lang="ja-JP" altLang="en-US" sz="2400" b="0" i="0" u="none" strike="noStrike" baseline="0" dirty="0">
                <a:solidFill>
                  <a:srgbClr val="000000"/>
                </a:solidFill>
                <a:latin typeface="+mn-ea"/>
              </a:rPr>
              <a:t>　　</a:t>
            </a:r>
            <a:r>
              <a:rPr lang="en-US" altLang="ja-JP" sz="2400" b="0" i="0" u="none" strike="noStrike" baseline="0" dirty="0">
                <a:solidFill>
                  <a:srgbClr val="000000"/>
                </a:solidFill>
                <a:latin typeface="+mn-ea"/>
              </a:rPr>
              <a:t>1988</a:t>
            </a:r>
            <a:r>
              <a:rPr lang="ja-JP" altLang="en-US" sz="2400" b="0" i="0" u="none" strike="noStrike" baseline="0" dirty="0">
                <a:solidFill>
                  <a:srgbClr val="000000"/>
                </a:solidFill>
                <a:latin typeface="+mn-ea"/>
              </a:rPr>
              <a:t>年に設立された国連の組織</a:t>
            </a:r>
          </a:p>
          <a:p>
            <a:pPr algn="l"/>
            <a:r>
              <a:rPr lang="en-US" altLang="ja-JP" sz="2400" b="0" i="0" u="none" strike="noStrike" baseline="0" dirty="0">
                <a:solidFill>
                  <a:srgbClr val="000000"/>
                </a:solidFill>
                <a:latin typeface="ArialUnicodeMS"/>
                <a:ea typeface="HGP創英角ｺﾞｼｯｸUB" panose="020B0900000000000000" pitchFamily="50" charset="-128"/>
              </a:rPr>
              <a:t>• </a:t>
            </a:r>
            <a:r>
              <a:rPr lang="ja-JP" altLang="en-US" sz="2400" b="0" i="0" u="none" strike="noStrike" baseline="0" dirty="0">
                <a:solidFill>
                  <a:srgbClr val="000000"/>
                </a:solidFill>
                <a:latin typeface="HGP創英角ｺﾞｼｯｸUB" panose="020B0900000000000000" pitchFamily="50" charset="-128"/>
                <a:ea typeface="HGP創英角ｺﾞｼｯｸUB" panose="020B0900000000000000" pitchFamily="50" charset="-128"/>
              </a:rPr>
              <a:t>任務 </a:t>
            </a:r>
            <a:r>
              <a:rPr lang="ja-JP" altLang="en-US" sz="2400" b="0" i="0" u="none" strike="noStrike" baseline="0" dirty="0">
                <a:solidFill>
                  <a:srgbClr val="000000"/>
                </a:solidFill>
                <a:latin typeface="+mn-ea"/>
              </a:rPr>
              <a:t>各国の政府から推薦された科学者の参加のもと，地球温暖</a:t>
            </a:r>
          </a:p>
          <a:p>
            <a:pPr algn="l"/>
            <a:r>
              <a:rPr lang="ja-JP" altLang="en-US" sz="2400" b="0" i="0" u="none" strike="noStrike" baseline="0" dirty="0">
                <a:solidFill>
                  <a:srgbClr val="000000"/>
                </a:solidFill>
                <a:latin typeface="+mn-ea"/>
              </a:rPr>
              <a:t>　　化に関する科学的・技術的・社会経済的な評価を行い，得られた</a:t>
            </a:r>
          </a:p>
          <a:p>
            <a:pPr algn="l"/>
            <a:r>
              <a:rPr lang="ja-JP" altLang="en-US" sz="2400" b="0" i="0" u="none" strike="noStrike" baseline="0" dirty="0">
                <a:solidFill>
                  <a:srgbClr val="000000"/>
                </a:solidFill>
                <a:latin typeface="+mn-ea"/>
              </a:rPr>
              <a:t>　　知見を政策決定者を始め広く一般に利用してもらうこと</a:t>
            </a:r>
          </a:p>
          <a:p>
            <a:pPr algn="l"/>
            <a:r>
              <a:rPr lang="en-US" altLang="ja-JP" sz="2400" b="0" i="0" u="none" strike="noStrike" baseline="0" dirty="0">
                <a:solidFill>
                  <a:srgbClr val="000000"/>
                </a:solidFill>
                <a:latin typeface="ArialUnicodeMS"/>
                <a:ea typeface="HGP創英角ｺﾞｼｯｸUB" panose="020B0900000000000000" pitchFamily="50" charset="-128"/>
              </a:rPr>
              <a:t>• </a:t>
            </a:r>
            <a:r>
              <a:rPr lang="ja-JP" altLang="en-US" sz="2400" b="0" i="0" u="none" strike="noStrike" baseline="0" dirty="0">
                <a:solidFill>
                  <a:srgbClr val="000000"/>
                </a:solidFill>
                <a:latin typeface="HGP創英角ｺﾞｼｯｸUB" panose="020B0900000000000000" pitchFamily="50" charset="-128"/>
                <a:ea typeface="HGP創英角ｺﾞｼｯｸUB" panose="020B0900000000000000" pitchFamily="50" charset="-128"/>
              </a:rPr>
              <a:t>構成 </a:t>
            </a:r>
          </a:p>
          <a:p>
            <a:pPr algn="l"/>
            <a:r>
              <a:rPr lang="ja-JP" altLang="en-US" sz="2400" b="0" i="0" u="none" strike="noStrike" baseline="0" dirty="0">
                <a:solidFill>
                  <a:srgbClr val="000000"/>
                </a:solidFill>
                <a:latin typeface="MS-PGothic"/>
                <a:ea typeface="HGP創英角ｺﾞｼｯｸUB" panose="020B0900000000000000" pitchFamily="50" charset="-128"/>
              </a:rPr>
              <a:t>　</a:t>
            </a:r>
            <a:r>
              <a:rPr lang="zh-CN" altLang="en-US" sz="2400" b="0" i="0" u="none" strike="noStrike" baseline="0" dirty="0">
                <a:solidFill>
                  <a:srgbClr val="000000"/>
                </a:solidFill>
                <a:latin typeface="MS-PGothic"/>
                <a:ea typeface="HGP創英角ｺﾞｼｯｸUB" panose="020B0900000000000000" pitchFamily="50" charset="-128"/>
              </a:rPr>
              <a:t>第</a:t>
            </a:r>
            <a:r>
              <a:rPr lang="en-US" altLang="zh-CN" sz="2400" b="1" i="0" u="none" strike="noStrike" baseline="0" dirty="0">
                <a:solidFill>
                  <a:srgbClr val="000000"/>
                </a:solidFill>
                <a:latin typeface="Arial" panose="020B0604020202020204" pitchFamily="34" charset="0"/>
                <a:ea typeface="HGP創英角ｺﾞｼｯｸUB" panose="020B0900000000000000" pitchFamily="50" charset="-128"/>
              </a:rPr>
              <a:t>1</a:t>
            </a:r>
            <a:r>
              <a:rPr lang="zh-CN" altLang="en-US" sz="2400" b="0" i="0" u="none" strike="noStrike" baseline="0" dirty="0">
                <a:solidFill>
                  <a:srgbClr val="000000"/>
                </a:solidFill>
                <a:latin typeface="MS-PGothic"/>
                <a:ea typeface="HGP創英角ｺﾞｼｯｸUB" panose="020B0900000000000000" pitchFamily="50" charset="-128"/>
              </a:rPr>
              <a:t>作業部会（</a:t>
            </a:r>
            <a:r>
              <a:rPr lang="en-US" altLang="zh-CN" sz="2400" b="1" i="0" u="none" strike="noStrike" baseline="0" dirty="0">
                <a:solidFill>
                  <a:srgbClr val="000000"/>
                </a:solidFill>
                <a:latin typeface="Arial" panose="020B0604020202020204" pitchFamily="34" charset="0"/>
                <a:ea typeface="HGP創英角ｺﾞｼｯｸUB" panose="020B0900000000000000" pitchFamily="50" charset="-128"/>
              </a:rPr>
              <a:t>WG </a:t>
            </a:r>
            <a:r>
              <a:rPr lang="en-US" altLang="ja-JP" sz="2400" b="1" i="0" u="none" strike="noStrike" baseline="0" dirty="0">
                <a:solidFill>
                  <a:srgbClr val="000000"/>
                </a:solidFill>
                <a:latin typeface="Arial" panose="020B0604020202020204" pitchFamily="34" charset="0"/>
                <a:ea typeface="HGP創英角ｺﾞｼｯｸUB" panose="020B0900000000000000" pitchFamily="50" charset="-128"/>
              </a:rPr>
              <a:t>I</a:t>
            </a:r>
            <a:r>
              <a:rPr lang="zh-CN" altLang="en-US" sz="2400" b="0" i="0" u="none" strike="noStrike" baseline="0" dirty="0">
                <a:solidFill>
                  <a:srgbClr val="000000"/>
                </a:solidFill>
                <a:latin typeface="MS-PGothic"/>
                <a:ea typeface="HGP創英角ｺﾞｼｯｸUB" panose="020B0900000000000000" pitchFamily="50" charset="-128"/>
              </a:rPr>
              <a:t>）：自然科学的根拠</a:t>
            </a:r>
          </a:p>
          <a:p>
            <a:pPr algn="l"/>
            <a:r>
              <a:rPr lang="ja-JP" altLang="en-US" sz="2000" b="0" i="0" u="none" strike="noStrike" baseline="0" dirty="0">
                <a:solidFill>
                  <a:srgbClr val="000000"/>
                </a:solidFill>
                <a:latin typeface="MS-PGothic"/>
                <a:ea typeface="HGP創英角ｺﾞｼｯｸUB" panose="020B0900000000000000" pitchFamily="50" charset="-128"/>
              </a:rPr>
              <a:t>　　　</a:t>
            </a:r>
            <a:r>
              <a:rPr lang="ja-JP" altLang="en-US" sz="2000" b="0" i="0" u="none" strike="noStrike" baseline="0" dirty="0">
                <a:solidFill>
                  <a:srgbClr val="000000"/>
                </a:solidFill>
                <a:latin typeface="+mn-ea"/>
              </a:rPr>
              <a:t>気候システム及び気候変化についての評価</a:t>
            </a:r>
          </a:p>
          <a:p>
            <a:pPr algn="l"/>
            <a:r>
              <a:rPr lang="ja-JP" altLang="en-US" sz="2400" b="0" i="0" u="none" strike="noStrike" baseline="0" dirty="0">
                <a:solidFill>
                  <a:srgbClr val="000000"/>
                </a:solidFill>
                <a:latin typeface="MS-PGothic"/>
                <a:ea typeface="HGP創英角ｺﾞｼｯｸUB" panose="020B0900000000000000" pitchFamily="50" charset="-128"/>
              </a:rPr>
              <a:t>　</a:t>
            </a:r>
            <a:r>
              <a:rPr lang="zh-TW" altLang="en-US" sz="2400" b="0" i="0" u="none" strike="noStrike" baseline="0" dirty="0">
                <a:solidFill>
                  <a:srgbClr val="000000"/>
                </a:solidFill>
                <a:latin typeface="MS-PGothic"/>
                <a:ea typeface="HGP創英角ｺﾞｼｯｸUB" panose="020B0900000000000000" pitchFamily="50" charset="-128"/>
              </a:rPr>
              <a:t>第</a:t>
            </a:r>
            <a:r>
              <a:rPr lang="en-US" altLang="zh-TW" sz="2400" b="1" i="0" u="none" strike="noStrike" baseline="0" dirty="0">
                <a:solidFill>
                  <a:srgbClr val="000000"/>
                </a:solidFill>
                <a:latin typeface="Arial" panose="020B0604020202020204" pitchFamily="34" charset="0"/>
                <a:ea typeface="HGP創英角ｺﾞｼｯｸUB" panose="020B0900000000000000" pitchFamily="50" charset="-128"/>
              </a:rPr>
              <a:t>2</a:t>
            </a:r>
            <a:r>
              <a:rPr lang="zh-TW" altLang="en-US" sz="2400" b="0" i="0" u="none" strike="noStrike" baseline="0" dirty="0">
                <a:solidFill>
                  <a:srgbClr val="000000"/>
                </a:solidFill>
                <a:latin typeface="MS-PGothic"/>
                <a:ea typeface="HGP創英角ｺﾞｼｯｸUB" panose="020B0900000000000000" pitchFamily="50" charset="-128"/>
              </a:rPr>
              <a:t>作業部会（</a:t>
            </a:r>
            <a:r>
              <a:rPr lang="en-US" altLang="zh-TW" sz="2400" b="1" i="0" u="none" strike="noStrike" baseline="0" dirty="0">
                <a:solidFill>
                  <a:srgbClr val="000000"/>
                </a:solidFill>
                <a:latin typeface="Arial" panose="020B0604020202020204" pitchFamily="34" charset="0"/>
                <a:ea typeface="HGP創英角ｺﾞｼｯｸUB" panose="020B0900000000000000" pitchFamily="50" charset="-128"/>
              </a:rPr>
              <a:t>WG </a:t>
            </a:r>
            <a:r>
              <a:rPr lang="en-US" altLang="ja-JP" sz="2400" b="1" i="0" u="none" strike="noStrike" baseline="0" dirty="0">
                <a:solidFill>
                  <a:srgbClr val="000000"/>
                </a:solidFill>
                <a:latin typeface="Arial" panose="020B0604020202020204" pitchFamily="34" charset="0"/>
                <a:ea typeface="HGP創英角ｺﾞｼｯｸUB" panose="020B0900000000000000" pitchFamily="50" charset="-128"/>
              </a:rPr>
              <a:t>II</a:t>
            </a:r>
            <a:r>
              <a:rPr lang="zh-TW" altLang="en-US" sz="2400" b="0" i="0" u="none" strike="noStrike" baseline="0" dirty="0">
                <a:solidFill>
                  <a:srgbClr val="000000"/>
                </a:solidFill>
                <a:latin typeface="MS-PGothic"/>
                <a:ea typeface="HGP創英角ｺﾞｼｯｸUB" panose="020B0900000000000000" pitchFamily="50" charset="-128"/>
              </a:rPr>
              <a:t>）：影響</a:t>
            </a:r>
            <a:r>
              <a:rPr lang="ja-JP" altLang="en-US" sz="2400" b="0" i="0" u="none" strike="noStrike" baseline="0" dirty="0">
                <a:solidFill>
                  <a:srgbClr val="000000"/>
                </a:solidFill>
                <a:latin typeface="MS-PGothic"/>
                <a:ea typeface="HGP創英角ｺﾞｼｯｸUB" panose="020B0900000000000000" pitchFamily="50" charset="-128"/>
              </a:rPr>
              <a:t>，</a:t>
            </a:r>
            <a:r>
              <a:rPr lang="zh-TW" altLang="en-US" sz="2400" b="0" i="0" u="none" strike="noStrike" baseline="0" dirty="0">
                <a:solidFill>
                  <a:srgbClr val="000000"/>
                </a:solidFill>
                <a:latin typeface="MS-PGothic"/>
                <a:ea typeface="HGP創英角ｺﾞｼｯｸUB" panose="020B0900000000000000" pitchFamily="50" charset="-128"/>
              </a:rPr>
              <a:t>適応</a:t>
            </a:r>
            <a:r>
              <a:rPr lang="ja-JP" altLang="en-US" sz="2400" b="0" i="0" u="none" strike="noStrike" baseline="0" dirty="0">
                <a:solidFill>
                  <a:srgbClr val="000000"/>
                </a:solidFill>
                <a:latin typeface="MS-PGothic"/>
                <a:ea typeface="HGP創英角ｺﾞｼｯｸUB" panose="020B0900000000000000" pitchFamily="50" charset="-128"/>
              </a:rPr>
              <a:t>，</a:t>
            </a:r>
            <a:r>
              <a:rPr lang="zh-TW" altLang="en-US" sz="2400" b="0" i="0" u="none" strike="noStrike" baseline="0" dirty="0">
                <a:solidFill>
                  <a:srgbClr val="000000"/>
                </a:solidFill>
                <a:latin typeface="MS-PGothic"/>
                <a:ea typeface="HGP創英角ｺﾞｼｯｸUB" panose="020B0900000000000000" pitchFamily="50" charset="-128"/>
              </a:rPr>
              <a:t>脆弱性</a:t>
            </a:r>
          </a:p>
          <a:p>
            <a:pPr algn="l"/>
            <a:r>
              <a:rPr lang="ja-JP" altLang="en-US" sz="2000" b="0" i="0" u="none" strike="noStrike" baseline="0" dirty="0">
                <a:solidFill>
                  <a:srgbClr val="000000"/>
                </a:solidFill>
                <a:latin typeface="MS-PGothic"/>
                <a:ea typeface="HGP創英角ｺﾞｼｯｸUB" panose="020B0900000000000000" pitchFamily="50" charset="-128"/>
              </a:rPr>
              <a:t>　　　</a:t>
            </a:r>
            <a:r>
              <a:rPr lang="ja-JP" altLang="en-US" sz="2000" b="0" i="0" u="none" strike="noStrike" baseline="0" dirty="0">
                <a:solidFill>
                  <a:srgbClr val="000000"/>
                </a:solidFill>
                <a:latin typeface="+mn-ea"/>
              </a:rPr>
              <a:t>生態系、社会・経済等の各分野における影響及び適応策についての評価</a:t>
            </a:r>
          </a:p>
          <a:p>
            <a:pPr algn="l"/>
            <a:r>
              <a:rPr lang="ja-JP" altLang="en-US" sz="2400" b="0" i="0" u="none" strike="noStrike" baseline="0" dirty="0">
                <a:solidFill>
                  <a:srgbClr val="000000"/>
                </a:solidFill>
                <a:latin typeface="MS-PGothic"/>
                <a:ea typeface="HGP創英角ｺﾞｼｯｸUB" panose="020B0900000000000000" pitchFamily="50" charset="-128"/>
              </a:rPr>
              <a:t>　第</a:t>
            </a:r>
            <a:r>
              <a:rPr lang="en-US" altLang="ja-JP" sz="2400" b="1" i="0" u="none" strike="noStrike" baseline="0" dirty="0">
                <a:solidFill>
                  <a:srgbClr val="000000"/>
                </a:solidFill>
                <a:latin typeface="Arial" panose="020B0604020202020204" pitchFamily="34" charset="0"/>
                <a:ea typeface="HGP創英角ｺﾞｼｯｸUB" panose="020B0900000000000000" pitchFamily="50" charset="-128"/>
              </a:rPr>
              <a:t>3</a:t>
            </a:r>
            <a:r>
              <a:rPr lang="ja-JP" altLang="en-US" sz="2400" b="0" i="0" u="none" strike="noStrike" baseline="0" dirty="0">
                <a:solidFill>
                  <a:srgbClr val="000000"/>
                </a:solidFill>
                <a:latin typeface="MS-PGothic"/>
                <a:ea typeface="HGP創英角ｺﾞｼｯｸUB" panose="020B0900000000000000" pitchFamily="50" charset="-128"/>
              </a:rPr>
              <a:t>作業部会（</a:t>
            </a:r>
            <a:r>
              <a:rPr lang="en-US" altLang="ja-JP" sz="2400" b="1" i="0" u="none" strike="noStrike" baseline="0" dirty="0">
                <a:solidFill>
                  <a:srgbClr val="000000"/>
                </a:solidFill>
                <a:latin typeface="Arial" panose="020B0604020202020204" pitchFamily="34" charset="0"/>
                <a:ea typeface="HGP創英角ｺﾞｼｯｸUB" panose="020B0900000000000000" pitchFamily="50" charset="-128"/>
              </a:rPr>
              <a:t>WG III</a:t>
            </a:r>
            <a:r>
              <a:rPr lang="ja-JP" altLang="en-US" sz="2400" b="0" i="0" u="none" strike="noStrike" baseline="0" dirty="0">
                <a:solidFill>
                  <a:srgbClr val="000000"/>
                </a:solidFill>
                <a:latin typeface="MS-PGothic"/>
                <a:ea typeface="HGP創英角ｺﾞｼｯｸUB" panose="020B0900000000000000" pitchFamily="50" charset="-128"/>
              </a:rPr>
              <a:t>）：気候変動の緩和</a:t>
            </a:r>
          </a:p>
          <a:p>
            <a:r>
              <a:rPr lang="ja-JP" altLang="en-US" sz="2000" b="0" i="0" u="none" strike="noStrike" baseline="0" dirty="0">
                <a:solidFill>
                  <a:srgbClr val="000000"/>
                </a:solidFill>
                <a:latin typeface="MS-PGothic"/>
                <a:ea typeface="HGP創英角ｺﾞｼｯｸUB" panose="020B0900000000000000" pitchFamily="50" charset="-128"/>
              </a:rPr>
              <a:t>　　　</a:t>
            </a:r>
            <a:r>
              <a:rPr lang="ja-JP" altLang="en-US" sz="2000" b="0" i="0" u="none" strike="noStrike" baseline="0" dirty="0">
                <a:solidFill>
                  <a:srgbClr val="000000"/>
                </a:solidFill>
                <a:latin typeface="+mn-ea"/>
              </a:rPr>
              <a:t>気候変動に対する対策（緩和策）についての評価</a:t>
            </a:r>
          </a:p>
          <a:p>
            <a:r>
              <a:rPr lang="ja-JP" altLang="en-US" sz="2400" b="0" i="0" u="none" strike="noStrike" baseline="0" dirty="0">
                <a:solidFill>
                  <a:srgbClr val="000000"/>
                </a:solidFill>
                <a:latin typeface="MS-PGothic"/>
                <a:ea typeface="HGP創英角ｺﾞｼｯｸUB" panose="020B0900000000000000" pitchFamily="50" charset="-128"/>
              </a:rPr>
              <a:t>　</a:t>
            </a:r>
            <a:r>
              <a:rPr lang="ja-JP" altLang="en-US" sz="2200" b="1" i="0" u="none" strike="noStrike" baseline="0" dirty="0">
                <a:latin typeface="MS-PGothic"/>
              </a:rPr>
              <a:t>温室効果ガス目録に関する</a:t>
            </a:r>
            <a:r>
              <a:rPr lang="ja-JP" altLang="en-US" sz="2200" b="0" i="0" u="none" strike="noStrike" baseline="0" dirty="0">
                <a:solidFill>
                  <a:srgbClr val="000000"/>
                </a:solidFill>
                <a:latin typeface="MS-PGothic"/>
                <a:ea typeface="HGP創英角ｺﾞｼｯｸUB" panose="020B0900000000000000" pitchFamily="50" charset="-128"/>
              </a:rPr>
              <a:t>タスクフォース</a:t>
            </a:r>
          </a:p>
        </p:txBody>
      </p:sp>
    </p:spTree>
    <p:extLst>
      <p:ext uri="{BB962C8B-B14F-4D97-AF65-F5344CB8AC3E}">
        <p14:creationId xmlns:p14="http://schemas.microsoft.com/office/powerpoint/2010/main" val="308059762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ＭＳ Ｐゴシック"/>
        <a:ea typeface="ＭＳ Ｐゴシック"/>
        <a:cs typeface=""/>
      </a:majorFont>
      <a:minorFont>
        <a:latin typeface="ＭＳ Ｐゴシック"/>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31392</TotalTime>
  <Words>6824</Words>
  <Application>Microsoft Office PowerPoint</Application>
  <PresentationFormat>画面に合わせる (4:3)</PresentationFormat>
  <Paragraphs>849</Paragraphs>
  <Slides>52</Slides>
  <Notes>44</Notes>
  <HiddenSlides>0</HiddenSlides>
  <MMClips>0</MMClips>
  <ScaleCrop>false</ScaleCrop>
  <HeadingPairs>
    <vt:vector size="6" baseType="variant">
      <vt:variant>
        <vt:lpstr>使用されているフォント</vt:lpstr>
      </vt:variant>
      <vt:variant>
        <vt:i4>17</vt:i4>
      </vt:variant>
      <vt:variant>
        <vt:lpstr>テーマ</vt:lpstr>
      </vt:variant>
      <vt:variant>
        <vt:i4>2</vt:i4>
      </vt:variant>
      <vt:variant>
        <vt:lpstr>スライド タイトル</vt:lpstr>
      </vt:variant>
      <vt:variant>
        <vt:i4>52</vt:i4>
      </vt:variant>
    </vt:vector>
  </HeadingPairs>
  <TitlesOfParts>
    <vt:vector size="71" baseType="lpstr">
      <vt:lpstr>Arial Unicode MS</vt:lpstr>
      <vt:lpstr>ArialUnicodeMS</vt:lpstr>
      <vt:lpstr>Avenir-Book</vt:lpstr>
      <vt:lpstr>Avenir-Heavy</vt:lpstr>
      <vt:lpstr>HGP創英角ｺﾞｼｯｸUB</vt:lpstr>
      <vt:lpstr>HiraKakuProN-W3</vt:lpstr>
      <vt:lpstr>ＭＳ Ｐゴシック</vt:lpstr>
      <vt:lpstr>ＭＳ ゴシック</vt:lpstr>
      <vt:lpstr>MS-PGothic</vt:lpstr>
      <vt:lpstr>RyuminPr6-Regular</vt:lpstr>
      <vt:lpstr>SegoeUI-Bold</vt:lpstr>
      <vt:lpstr>YuGothic-Regular</vt:lpstr>
      <vt:lpstr>游ゴシック</vt:lpstr>
      <vt:lpstr>游明朝</vt:lpstr>
      <vt:lpstr>Arial</vt:lpstr>
      <vt:lpstr>Calibri</vt:lpstr>
      <vt:lpstr>Times New Roman</vt:lpstr>
      <vt:lpstr>Office ​​テーマ</vt:lpstr>
      <vt:lpstr>Office テーマ</vt:lpstr>
      <vt:lpstr>地球の非常事態としての 気候危機の現段階 —IPCC第6次評価報告—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地球温暖化と異常気象</dc:title>
  <dc:creator>fukuoka01</dc:creator>
  <cp:lastModifiedBy>伊藤久徳</cp:lastModifiedBy>
  <cp:revision>1181</cp:revision>
  <cp:lastPrinted>2021-09-19T00:02:08Z</cp:lastPrinted>
  <dcterms:created xsi:type="dcterms:W3CDTF">2018-08-25T01:22:28Z</dcterms:created>
  <dcterms:modified xsi:type="dcterms:W3CDTF">2021-09-23T01:56:56Z</dcterms:modified>
</cp:coreProperties>
</file>